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4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ass.ru/obschestvo/20311037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brnadzor.gov.ru/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://www.iro38.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inobr.irkobl.ru/" TargetMode="External"/><Relationship Id="rId5" Type="http://schemas.openxmlformats.org/officeDocument/2006/relationships/hyperlink" Target="http://www.ege.edu.ru/" TargetMode="Externa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Рисунок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"/>
            <a:ext cx="9144000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6" descr="Рисунок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74" r="39345"/>
          <a:stretch>
            <a:fillRect/>
          </a:stretch>
        </p:blipFill>
        <p:spPr bwMode="auto">
          <a:xfrm>
            <a:off x="0" y="6308725"/>
            <a:ext cx="91440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1966913"/>
            <a:ext cx="2152650" cy="203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Box 3"/>
          <p:cNvSpPr txBox="1">
            <a:spLocks noChangeArrowheads="1"/>
          </p:cNvSpPr>
          <p:nvPr/>
        </p:nvSpPr>
        <p:spPr bwMode="auto">
          <a:xfrm>
            <a:off x="160338" y="4071938"/>
            <a:ext cx="2179637" cy="276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РАСПИСАНИЕ </a:t>
            </a:r>
            <a:r>
              <a:rPr lang="ru-RU" altLang="ru-RU" sz="1200" b="1" dirty="0" smtClean="0">
                <a:latin typeface="Times New Roman" pitchFamily="18" charset="0"/>
                <a:cs typeface="Times New Roman" pitchFamily="18" charset="0"/>
              </a:rPr>
              <a:t>ЕГЭ 2024</a:t>
            </a:r>
            <a:endParaRPr lang="ru-RU" alt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227899"/>
              </p:ext>
            </p:extLst>
          </p:nvPr>
        </p:nvGraphicFramePr>
        <p:xfrm>
          <a:off x="2339975" y="998092"/>
          <a:ext cx="6552629" cy="3974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238"/>
                <a:gridCol w="3528391"/>
              </a:tblGrid>
              <a:tr h="64407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Экзамен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682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23.05.24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(четверг)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география, литература, химия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424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28.05.24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(вторник)</a:t>
                      </a: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31.05.24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(пятница)</a:t>
                      </a: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математика база и профиль</a:t>
                      </a:r>
                      <a:endParaRPr lang="ru-RU" sz="1800" b="1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04.06.24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(вторник)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обществознание, физика</a:t>
                      </a:r>
                      <a:endParaRPr lang="ru-RU" sz="1800" b="1" kern="12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07.06.24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(пятница)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английский язык говорение, информатика 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(КЕГЭ)</a:t>
                      </a: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11.06.24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(понедельник)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биология, история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endParaRPr lang="ru-RU" sz="1800" b="1" kern="120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английский письмо</a:t>
                      </a:r>
                      <a:endParaRPr lang="ru-RU" dirty="0"/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275" name="TextBox 1"/>
          <p:cNvSpPr txBox="1">
            <a:spLocks noChangeArrowheads="1"/>
          </p:cNvSpPr>
          <p:nvPr/>
        </p:nvSpPr>
        <p:spPr bwMode="auto">
          <a:xfrm>
            <a:off x="2555875" y="141288"/>
            <a:ext cx="61198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ОСНОВНОЙ ПЕРИОД СДАЧИ </a:t>
            </a:r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ЕГЭ </a:t>
            </a:r>
          </a:p>
          <a:p>
            <a:pPr algn="ctr"/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2024 </a:t>
            </a:r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ГОДУ </a:t>
            </a:r>
          </a:p>
        </p:txBody>
      </p:sp>
      <p:pic>
        <p:nvPicPr>
          <p:cNvPr id="2" name="Picture 2" descr="C:\Users\Zavuch_AA\Pictures\ПЛАКАТЫ ГИА\ege-2048x1187-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52" y="612486"/>
            <a:ext cx="1489348" cy="861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8763" y="5229200"/>
            <a:ext cx="8705725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/>
              <a:t>Основной период сдачи ЕГЭ состоится с 23 мая по 21 июня. Он, в свою очередь, делится на основные и резервные дни. В основные дни — с 23 мая по 11 июня — экзамены сдают большинство выпускников. В резервные дни — с 13 по 21 июня — выпускники смогут пересдать экзамен по уважительной причине или сдать экзамен по одному из предметов, даты проведения которых в основном периоде выпали на один день. Также в эти дни к экзаменам допускаются выпускники прошлых лет и 11-классники, которые не набрали проходной балл по математике или русскому языку. </a:t>
            </a:r>
          </a:p>
          <a:p>
            <a:r>
              <a:rPr lang="ru-RU" sz="1300" dirty="0"/>
              <a:t>Согласно новому порядку, выпускникам </a:t>
            </a:r>
            <a:r>
              <a:rPr lang="ru-RU" sz="1300" dirty="0" err="1"/>
              <a:t>предоставится</a:t>
            </a:r>
            <a:r>
              <a:rPr lang="ru-RU" sz="1300" dirty="0"/>
              <a:t> возможность </a:t>
            </a:r>
            <a:r>
              <a:rPr lang="ru-RU" sz="1300" dirty="0">
                <a:hlinkClick r:id="rId6"/>
              </a:rPr>
              <a:t>пересдать</a:t>
            </a:r>
            <a:r>
              <a:rPr lang="ru-RU" sz="1300" dirty="0"/>
              <a:t> один предмет до конца приемной кампании. В этом случае первый результат экзамена будет аннулирован. Дни пересдачи назначены на 4 и 5 июля.</a:t>
            </a:r>
          </a:p>
        </p:txBody>
      </p:sp>
    </p:spTree>
    <p:extLst>
      <p:ext uri="{BB962C8B-B14F-4D97-AF65-F5344CB8AC3E}">
        <p14:creationId xmlns:p14="http://schemas.microsoft.com/office/powerpoint/2010/main" val="256265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 descr="Рисунок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74" r="39345"/>
          <a:stretch>
            <a:fillRect/>
          </a:stretch>
        </p:blipFill>
        <p:spPr bwMode="auto">
          <a:xfrm>
            <a:off x="0" y="6308725"/>
            <a:ext cx="91440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8" y="1966913"/>
            <a:ext cx="2081212" cy="203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Box 3"/>
          <p:cNvSpPr txBox="1">
            <a:spLocks noChangeArrowheads="1"/>
          </p:cNvSpPr>
          <p:nvPr/>
        </p:nvSpPr>
        <p:spPr bwMode="auto">
          <a:xfrm>
            <a:off x="85399" y="4024313"/>
            <a:ext cx="2179637" cy="276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РАСПИСАНИЕ </a:t>
            </a:r>
            <a:r>
              <a:rPr lang="ru-RU" altLang="ru-RU" sz="1200" b="1" dirty="0" smtClean="0">
                <a:latin typeface="Times New Roman" pitchFamily="18" charset="0"/>
                <a:cs typeface="Times New Roman" pitchFamily="18" charset="0"/>
              </a:rPr>
              <a:t>ЕГЭ 2024</a:t>
            </a:r>
            <a:endParaRPr lang="ru-RU" alt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339752" y="595563"/>
            <a:ext cx="6702583" cy="597696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>
              <a:defRPr/>
            </a:pPr>
            <a:r>
              <a:rPr lang="ru-RU" sz="2400" b="1" dirty="0" smtClean="0">
                <a:solidFill>
                  <a:schemeClr val="tx1"/>
                </a:solidFill>
              </a:rPr>
              <a:t>20</a:t>
            </a:r>
            <a:r>
              <a:rPr lang="ru-RU" sz="2400" b="1" dirty="0">
                <a:solidFill>
                  <a:schemeClr val="tx1"/>
                </a:solidFill>
              </a:rPr>
              <a:t> июня (четверг) — русский язык;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21</a:t>
            </a:r>
            <a:r>
              <a:rPr lang="ru-RU" sz="2400" b="1" dirty="0">
                <a:solidFill>
                  <a:schemeClr val="tx1"/>
                </a:solidFill>
              </a:rPr>
              <a:t> июня (пятница) — география, литература, </a:t>
            </a:r>
            <a:r>
              <a:rPr lang="ru-RU" sz="2400" b="1" dirty="0" smtClean="0">
                <a:solidFill>
                  <a:schemeClr val="tx1"/>
                </a:solidFill>
              </a:rPr>
              <a:t>физика;</a:t>
            </a:r>
            <a:r>
              <a:rPr lang="ru-RU" sz="2400" b="1" dirty="0">
                <a:solidFill>
                  <a:schemeClr val="tx1"/>
                </a:solidFill>
              </a:rPr>
              <a:t/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24</a:t>
            </a:r>
            <a:r>
              <a:rPr lang="ru-RU" sz="2400" b="1" dirty="0">
                <a:solidFill>
                  <a:schemeClr val="tx1"/>
                </a:solidFill>
              </a:rPr>
              <a:t> июня (понедельник) — математика базового уровня, математика профильного уровня;</a:t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25</a:t>
            </a:r>
            <a:r>
              <a:rPr lang="ru-RU" sz="2400" b="1" dirty="0">
                <a:solidFill>
                  <a:schemeClr val="tx1"/>
                </a:solidFill>
              </a:rPr>
              <a:t> июня (вторник) </a:t>
            </a:r>
            <a:r>
              <a:rPr lang="ru-RU" sz="2400" b="1" dirty="0" smtClean="0">
                <a:solidFill>
                  <a:schemeClr val="tx1"/>
                </a:solidFill>
              </a:rPr>
              <a:t>— обществознание, химия, информационно-коммуникационные </a:t>
            </a:r>
            <a:r>
              <a:rPr lang="ru-RU" sz="2400" b="1" dirty="0">
                <a:solidFill>
                  <a:schemeClr val="tx1"/>
                </a:solidFill>
              </a:rPr>
              <a:t>технологии </a:t>
            </a:r>
            <a:r>
              <a:rPr lang="ru-RU" sz="2400" b="1" dirty="0" smtClean="0">
                <a:solidFill>
                  <a:schemeClr val="tx1"/>
                </a:solidFill>
              </a:rPr>
              <a:t>(КЕГЭ);</a:t>
            </a:r>
            <a:r>
              <a:rPr lang="ru-RU" sz="2400" b="1" dirty="0">
                <a:solidFill>
                  <a:schemeClr val="tx1"/>
                </a:solidFill>
              </a:rPr>
              <a:t/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26</a:t>
            </a:r>
            <a:r>
              <a:rPr lang="ru-RU" sz="2400" b="1" dirty="0">
                <a:solidFill>
                  <a:schemeClr val="tx1"/>
                </a:solidFill>
              </a:rPr>
              <a:t> июня (среда) — </a:t>
            </a:r>
            <a:r>
              <a:rPr lang="ru-RU" sz="2400" b="1" dirty="0" smtClean="0">
                <a:solidFill>
                  <a:schemeClr val="tx1"/>
                </a:solidFill>
              </a:rPr>
              <a:t>история, английский язык (говорение);</a:t>
            </a:r>
            <a:r>
              <a:rPr lang="ru-RU" sz="2400" b="1" dirty="0">
                <a:solidFill>
                  <a:schemeClr val="tx1"/>
                </a:solidFill>
              </a:rPr>
              <a:t/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27</a:t>
            </a:r>
            <a:r>
              <a:rPr lang="ru-RU" sz="2400" b="1" dirty="0">
                <a:solidFill>
                  <a:schemeClr val="tx1"/>
                </a:solidFill>
              </a:rPr>
              <a:t> июня (четверг) — </a:t>
            </a:r>
            <a:r>
              <a:rPr lang="ru-RU" sz="2400" b="1" dirty="0" smtClean="0">
                <a:solidFill>
                  <a:schemeClr val="tx1"/>
                </a:solidFill>
              </a:rPr>
              <a:t>биология, английский язык (письмо);</a:t>
            </a:r>
            <a:r>
              <a:rPr lang="ru-RU" sz="2400" b="1" dirty="0">
                <a:solidFill>
                  <a:schemeClr val="tx1"/>
                </a:solidFill>
              </a:rPr>
              <a:t/>
            </a:r>
            <a:br>
              <a:rPr lang="ru-RU" sz="2400" b="1" dirty="0">
                <a:solidFill>
                  <a:schemeClr val="tx1"/>
                </a:solidFill>
              </a:rPr>
            </a:br>
            <a:r>
              <a:rPr lang="ru-RU" sz="2400" b="1" dirty="0">
                <a:solidFill>
                  <a:schemeClr val="tx1"/>
                </a:solidFill>
              </a:rPr>
              <a:t>1 июля </a:t>
            </a:r>
            <a:r>
              <a:rPr lang="ru-RU" sz="2400" b="1" dirty="0" smtClean="0">
                <a:solidFill>
                  <a:schemeClr val="tx1"/>
                </a:solidFill>
              </a:rPr>
              <a:t>(понедельник)</a:t>
            </a:r>
            <a:r>
              <a:rPr lang="ru-RU" sz="2400" b="1" dirty="0">
                <a:solidFill>
                  <a:schemeClr val="tx1"/>
                </a:solidFill>
              </a:rPr>
              <a:t> — по всем учебным предметам.</a:t>
            </a:r>
            <a:endParaRPr lang="ru-RU" sz="24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05680" y="72343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Резервные дни основного периода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Zavuch_AA\Pictures\ПЛАКАТЫ ГИА\ege-2048x1187-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32" y="476672"/>
            <a:ext cx="1861423" cy="1076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9967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Рисунок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"/>
            <a:ext cx="9144000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6" descr="Рисунок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74" r="39345"/>
          <a:stretch>
            <a:fillRect/>
          </a:stretch>
        </p:blipFill>
        <p:spPr bwMode="auto">
          <a:xfrm>
            <a:off x="0" y="6308725"/>
            <a:ext cx="91440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1966913"/>
            <a:ext cx="2152650" cy="203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Box 3"/>
          <p:cNvSpPr txBox="1">
            <a:spLocks noChangeArrowheads="1"/>
          </p:cNvSpPr>
          <p:nvPr/>
        </p:nvSpPr>
        <p:spPr bwMode="auto">
          <a:xfrm>
            <a:off x="160338" y="4071938"/>
            <a:ext cx="2179637" cy="276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РАСПИСАНИЕ О</a:t>
            </a:r>
            <a:r>
              <a:rPr lang="ru-RU" altLang="ru-RU" sz="1200" b="1" dirty="0" smtClean="0">
                <a:latin typeface="Times New Roman" pitchFamily="18" charset="0"/>
                <a:cs typeface="Times New Roman" pitchFamily="18" charset="0"/>
              </a:rPr>
              <a:t>ГЭ 2024</a:t>
            </a:r>
            <a:endParaRPr lang="ru-RU" alt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60151"/>
              </p:ext>
            </p:extLst>
          </p:nvPr>
        </p:nvGraphicFramePr>
        <p:xfrm>
          <a:off x="2424237" y="1214461"/>
          <a:ext cx="6552629" cy="53238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238"/>
                <a:gridCol w="3528391"/>
              </a:tblGrid>
              <a:tr h="48634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Экзамен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682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21.05.24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(вторник)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74245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27.05.24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(понедельник)</a:t>
                      </a: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биология, обществознание, химия,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информатика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30.05.24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(четверг)</a:t>
                      </a: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география, история, физика, химия</a:t>
                      </a:r>
                      <a:endParaRPr lang="ru-RU" sz="1800" b="1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03.06.24</a:t>
                      </a:r>
                      <a:r>
                        <a:rPr lang="ru-RU" sz="24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(понедельник)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русский язык</a:t>
                      </a: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06.06.24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(четверг)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математика</a:t>
                      </a: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11.06.24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(вторник)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география, информатика, обществознание</a:t>
                      </a:r>
                      <a:endParaRPr lang="ru-RU" dirty="0"/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6830">
                <a:tc>
                  <a:txBody>
                    <a:bodyPr/>
                    <a:lstStyle/>
                    <a:p>
                      <a:pPr algn="l"/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14.06.24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(пятница)</a:t>
                      </a: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биология, информатика, литература, физика</a:t>
                      </a:r>
                      <a:endParaRPr lang="ru-RU" sz="1800" b="1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6830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24-27 июня</a:t>
                      </a:r>
                    </a:p>
                    <a:p>
                      <a:pPr algn="l"/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июля</a:t>
                      </a: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резервные дни</a:t>
                      </a:r>
                      <a:endParaRPr lang="ru-RU" sz="1800" b="1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T="45753" marB="4575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275" name="TextBox 1"/>
          <p:cNvSpPr txBox="1">
            <a:spLocks noChangeArrowheads="1"/>
          </p:cNvSpPr>
          <p:nvPr/>
        </p:nvSpPr>
        <p:spPr bwMode="auto">
          <a:xfrm>
            <a:off x="2555875" y="141288"/>
            <a:ext cx="61198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ОСНОВНОЙ ПЕРИОД СДАЧИ О</a:t>
            </a:r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ГЭ </a:t>
            </a:r>
          </a:p>
          <a:p>
            <a:pPr algn="ctr"/>
            <a:r>
              <a:rPr lang="ru-RU" alt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2024 </a:t>
            </a:r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ГОДУ </a:t>
            </a:r>
          </a:p>
        </p:txBody>
      </p:sp>
      <p:pic>
        <p:nvPicPr>
          <p:cNvPr id="3074" name="Picture 2" descr="C:\Users\Zavuch_AA\Pictures\ПЛАКАТЫ ГИА\oge-logotip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92696"/>
            <a:ext cx="1393007" cy="844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02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Рисунок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"/>
            <a:ext cx="9144000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6" descr="Рисунок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674" r="39345"/>
          <a:stretch>
            <a:fillRect/>
          </a:stretch>
        </p:blipFill>
        <p:spPr bwMode="auto">
          <a:xfrm>
            <a:off x="0" y="6308725"/>
            <a:ext cx="9144000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C:\Users\Zavuch_AA\Pictures\ПЛАКАТЫ ГИА\ГИА 2024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843050"/>
            <a:ext cx="2160240" cy="928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55155" y="0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Информирование граждан о порядке проведения ГИА на территории Иркутской области осуществляется на официальных сайтах: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с двумя вырезанными противолежащими углами 2"/>
          <p:cNvSpPr/>
          <p:nvPr/>
        </p:nvSpPr>
        <p:spPr>
          <a:xfrm>
            <a:off x="755576" y="1771953"/>
            <a:ext cx="7632848" cy="2737167"/>
          </a:xfrm>
          <a:prstGeom prst="snip2Diag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www.ege.edu.ru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официальный сайт ЕГЭ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www.minobr.irkobl.ru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официальный сайт Министерства образования и науки Иркутской области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www.iro38.ru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официальный сайт Института развития образования Иркутской области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8"/>
              </a:rPr>
              <a:t>www.obrnadzor.gov.ru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официальный сайт Федеральной службы по надзору и контролю в сфере образования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4725144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Телефоны горячей линии: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(3952) 20-16-38 </a:t>
            </a:r>
            <a:r>
              <a:rPr lang="ru-RU" b="1" dirty="0" smtClean="0"/>
              <a:t>– министерство образования Иркутской области</a:t>
            </a:r>
          </a:p>
          <a:p>
            <a:r>
              <a:rPr lang="ru-RU" b="1" dirty="0" smtClean="0">
                <a:solidFill>
                  <a:srgbClr val="7030A0"/>
                </a:solidFill>
              </a:rPr>
              <a:t>(3952) 53-40-84 </a:t>
            </a:r>
            <a:r>
              <a:rPr lang="ru-RU" b="1" dirty="0" smtClean="0"/>
              <a:t>– региональный центр обработки информации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05605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325</Words>
  <Application>Microsoft Office PowerPoint</Application>
  <PresentationFormat>Экран (4:3)</PresentationFormat>
  <Paragraphs>53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Zavuch_AA</cp:lastModifiedBy>
  <cp:revision>34</cp:revision>
  <cp:lastPrinted>2020-05-25T01:42:30Z</cp:lastPrinted>
  <dcterms:created xsi:type="dcterms:W3CDTF">2018-04-06T06:47:06Z</dcterms:created>
  <dcterms:modified xsi:type="dcterms:W3CDTF">2024-05-20T03:40:11Z</dcterms:modified>
</cp:coreProperties>
</file>