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8" r:id="rId33"/>
    <p:sldId id="289" r:id="rId34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20" y="3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80033" y="1465529"/>
            <a:ext cx="10245090" cy="33801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2E579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752980" y="4819650"/>
            <a:ext cx="8689340" cy="1367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E579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E579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1/19/2025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E579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1/19/2025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1/19/2025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365760"/>
          </a:xfrm>
          <a:custGeom>
            <a:avLst/>
            <a:gdLst/>
            <a:ahLst/>
            <a:cxnLst/>
            <a:rect l="l" t="t" r="r" b="b"/>
            <a:pathLst>
              <a:path w="12192000" h="365760">
                <a:moveTo>
                  <a:pt x="12192000" y="0"/>
                </a:moveTo>
                <a:lnTo>
                  <a:pt x="0" y="0"/>
                </a:lnTo>
                <a:lnTo>
                  <a:pt x="0" y="365760"/>
                </a:lnTo>
                <a:lnTo>
                  <a:pt x="12192000" y="365760"/>
                </a:lnTo>
                <a:lnTo>
                  <a:pt x="12192000" y="0"/>
                </a:lnTo>
                <a:close/>
              </a:path>
            </a:pathLst>
          </a:custGeom>
          <a:solidFill>
            <a:srgbClr val="619D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8340" y="581914"/>
            <a:ext cx="10815319" cy="848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2E579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65150" y="2243201"/>
            <a:ext cx="11336020" cy="3387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fipi.ru/itogovoye-sobesedovaniy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edu.gov.ru/press/5952/opublikovany-proekty-raspisaniya-ege-oge-i-gve-na-2023-god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pi.ru/" TargetMode="External"/><Relationship Id="rId2" Type="http://schemas.openxmlformats.org/officeDocument/2006/relationships/hyperlink" Target="http://obrnadzor.gov.ru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19600" y="492251"/>
            <a:ext cx="3127248" cy="16764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62634" y="2845688"/>
            <a:ext cx="10078085" cy="2463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09470" marR="2097405" algn="ctr">
              <a:lnSpc>
                <a:spcPct val="100000"/>
              </a:lnSpc>
              <a:spcBef>
                <a:spcPts val="95"/>
              </a:spcBef>
            </a:pPr>
            <a:r>
              <a:rPr spc="-775" dirty="0">
                <a:solidFill>
                  <a:srgbClr val="006EC0"/>
                </a:solidFill>
              </a:rPr>
              <a:t>Г</a:t>
            </a:r>
            <a:r>
              <a:rPr spc="95" dirty="0">
                <a:solidFill>
                  <a:srgbClr val="006EC0"/>
                </a:solidFill>
              </a:rPr>
              <a:t>о</a:t>
            </a:r>
            <a:r>
              <a:rPr spc="-135" dirty="0">
                <a:solidFill>
                  <a:srgbClr val="006EC0"/>
                </a:solidFill>
              </a:rPr>
              <a:t>с</a:t>
            </a:r>
            <a:r>
              <a:rPr spc="-545" dirty="0">
                <a:solidFill>
                  <a:srgbClr val="006EC0"/>
                </a:solidFill>
              </a:rPr>
              <a:t>у</a:t>
            </a:r>
            <a:r>
              <a:rPr spc="-50" dirty="0">
                <a:solidFill>
                  <a:srgbClr val="006EC0"/>
                </a:solidFill>
              </a:rPr>
              <a:t>д</a:t>
            </a:r>
            <a:r>
              <a:rPr spc="-35" dirty="0">
                <a:solidFill>
                  <a:srgbClr val="006EC0"/>
                </a:solidFill>
              </a:rPr>
              <a:t>а</a:t>
            </a:r>
            <a:r>
              <a:rPr spc="-40" dirty="0">
                <a:solidFill>
                  <a:srgbClr val="006EC0"/>
                </a:solidFill>
              </a:rPr>
              <a:t>рс</a:t>
            </a:r>
            <a:r>
              <a:rPr spc="-25" dirty="0">
                <a:solidFill>
                  <a:srgbClr val="006EC0"/>
                </a:solidFill>
              </a:rPr>
              <a:t>т</a:t>
            </a:r>
            <a:r>
              <a:rPr spc="-75" dirty="0">
                <a:solidFill>
                  <a:srgbClr val="006EC0"/>
                </a:solidFill>
              </a:rPr>
              <a:t>в</a:t>
            </a:r>
            <a:r>
              <a:rPr spc="-40" dirty="0">
                <a:solidFill>
                  <a:srgbClr val="006EC0"/>
                </a:solidFill>
              </a:rPr>
              <a:t>е</a:t>
            </a:r>
            <a:r>
              <a:rPr spc="-35" dirty="0">
                <a:solidFill>
                  <a:srgbClr val="006EC0"/>
                </a:solidFill>
              </a:rPr>
              <a:t>нна</a:t>
            </a:r>
            <a:r>
              <a:rPr spc="-10" dirty="0">
                <a:solidFill>
                  <a:srgbClr val="006EC0"/>
                </a:solidFill>
              </a:rPr>
              <a:t>я</a:t>
            </a:r>
            <a:r>
              <a:rPr spc="-100" dirty="0">
                <a:solidFill>
                  <a:srgbClr val="006EC0"/>
                </a:solidFill>
              </a:rPr>
              <a:t> </a:t>
            </a:r>
            <a:r>
              <a:rPr spc="-60" dirty="0">
                <a:solidFill>
                  <a:srgbClr val="006EC0"/>
                </a:solidFill>
              </a:rPr>
              <a:t>итоговая </a:t>
            </a:r>
            <a:r>
              <a:rPr spc="-10" dirty="0">
                <a:solidFill>
                  <a:srgbClr val="006EC0"/>
                </a:solidFill>
              </a:rPr>
              <a:t>аттестация</a:t>
            </a:r>
          </a:p>
          <a:p>
            <a:pPr marL="12700" marR="5080" algn="ctr">
              <a:lnSpc>
                <a:spcPct val="100000"/>
              </a:lnSpc>
            </a:pPr>
            <a:r>
              <a:rPr dirty="0">
                <a:solidFill>
                  <a:srgbClr val="006EC0"/>
                </a:solidFill>
              </a:rPr>
              <a:t>по</a:t>
            </a:r>
            <a:r>
              <a:rPr spc="-125" dirty="0">
                <a:solidFill>
                  <a:srgbClr val="006EC0"/>
                </a:solidFill>
              </a:rPr>
              <a:t> </a:t>
            </a:r>
            <a:r>
              <a:rPr spc="-60" dirty="0">
                <a:solidFill>
                  <a:srgbClr val="006EC0"/>
                </a:solidFill>
              </a:rPr>
              <a:t>образовательным</a:t>
            </a:r>
            <a:r>
              <a:rPr spc="-85" dirty="0">
                <a:solidFill>
                  <a:srgbClr val="006EC0"/>
                </a:solidFill>
              </a:rPr>
              <a:t> </a:t>
            </a:r>
            <a:r>
              <a:rPr spc="-30" dirty="0">
                <a:solidFill>
                  <a:srgbClr val="006EC0"/>
                </a:solidFill>
              </a:rPr>
              <a:t>программам</a:t>
            </a:r>
            <a:r>
              <a:rPr spc="-135" dirty="0">
                <a:solidFill>
                  <a:srgbClr val="006EC0"/>
                </a:solidFill>
              </a:rPr>
              <a:t> </a:t>
            </a:r>
            <a:r>
              <a:rPr spc="-10" dirty="0">
                <a:solidFill>
                  <a:srgbClr val="006EC0"/>
                </a:solidFill>
              </a:rPr>
              <a:t>основного </a:t>
            </a:r>
            <a:r>
              <a:rPr spc="-50" dirty="0">
                <a:solidFill>
                  <a:srgbClr val="006EC0"/>
                </a:solidFill>
              </a:rPr>
              <a:t>общего</a:t>
            </a:r>
            <a:r>
              <a:rPr spc="-125" dirty="0">
                <a:solidFill>
                  <a:srgbClr val="006EC0"/>
                </a:solidFill>
              </a:rPr>
              <a:t> </a:t>
            </a:r>
            <a:r>
              <a:rPr spc="-45" dirty="0">
                <a:solidFill>
                  <a:srgbClr val="006EC0"/>
                </a:solidFill>
              </a:rPr>
              <a:t>образования</a:t>
            </a:r>
            <a:r>
              <a:rPr spc="-175" dirty="0">
                <a:solidFill>
                  <a:srgbClr val="006EC0"/>
                </a:solidFill>
              </a:rPr>
              <a:t> </a:t>
            </a:r>
            <a:r>
              <a:rPr dirty="0">
                <a:solidFill>
                  <a:srgbClr val="006EC0"/>
                </a:solidFill>
              </a:rPr>
              <a:t>в</a:t>
            </a:r>
            <a:r>
              <a:rPr spc="-130" dirty="0">
                <a:solidFill>
                  <a:srgbClr val="006EC0"/>
                </a:solidFill>
              </a:rPr>
              <a:t> </a:t>
            </a:r>
            <a:r>
              <a:rPr dirty="0">
                <a:solidFill>
                  <a:srgbClr val="006EC0"/>
                </a:solidFill>
              </a:rPr>
              <a:t>2025</a:t>
            </a:r>
            <a:r>
              <a:rPr spc="-130" dirty="0">
                <a:solidFill>
                  <a:srgbClr val="006EC0"/>
                </a:solidFill>
              </a:rPr>
              <a:t> </a:t>
            </a:r>
            <a:r>
              <a:rPr spc="-20" dirty="0">
                <a:solidFill>
                  <a:srgbClr val="006EC0"/>
                </a:solidFill>
              </a:rPr>
              <a:t>году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2426" y="616965"/>
            <a:ext cx="1045527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1270" algn="ctr">
              <a:lnSpc>
                <a:spcPct val="100000"/>
              </a:lnSpc>
              <a:spcBef>
                <a:spcPts val="100"/>
              </a:spcBef>
            </a:pPr>
            <a:r>
              <a:rPr sz="2400" spc="-95" dirty="0">
                <a:solidFill>
                  <a:srgbClr val="232852"/>
                </a:solidFill>
              </a:rPr>
              <a:t>Наличие</a:t>
            </a:r>
            <a:r>
              <a:rPr sz="2400" spc="-185" dirty="0">
                <a:solidFill>
                  <a:srgbClr val="232852"/>
                </a:solidFill>
              </a:rPr>
              <a:t> </a:t>
            </a:r>
            <a:r>
              <a:rPr sz="2400" spc="-105" dirty="0">
                <a:solidFill>
                  <a:srgbClr val="232852"/>
                </a:solidFill>
              </a:rPr>
              <a:t>копии</a:t>
            </a:r>
            <a:r>
              <a:rPr sz="2400" spc="-135" dirty="0">
                <a:solidFill>
                  <a:srgbClr val="232852"/>
                </a:solidFill>
              </a:rPr>
              <a:t> </a:t>
            </a:r>
            <a:r>
              <a:rPr sz="2400" spc="-114" dirty="0">
                <a:solidFill>
                  <a:srgbClr val="232852"/>
                </a:solidFill>
              </a:rPr>
              <a:t>заключения</a:t>
            </a:r>
            <a:r>
              <a:rPr sz="2400" spc="-165" dirty="0">
                <a:solidFill>
                  <a:srgbClr val="232852"/>
                </a:solidFill>
              </a:rPr>
              <a:t> </a:t>
            </a:r>
            <a:r>
              <a:rPr sz="2400" spc="-80" dirty="0">
                <a:solidFill>
                  <a:srgbClr val="232852"/>
                </a:solidFill>
              </a:rPr>
              <a:t>ПМПК</a:t>
            </a:r>
            <a:r>
              <a:rPr sz="2400" spc="-200" dirty="0">
                <a:solidFill>
                  <a:srgbClr val="232852"/>
                </a:solidFill>
              </a:rPr>
              <a:t> </a:t>
            </a:r>
            <a:r>
              <a:rPr sz="2400" dirty="0">
                <a:solidFill>
                  <a:srgbClr val="232852"/>
                </a:solidFill>
              </a:rPr>
              <a:t>о</a:t>
            </a:r>
            <a:r>
              <a:rPr sz="2400" spc="-155" dirty="0">
                <a:solidFill>
                  <a:srgbClr val="232852"/>
                </a:solidFill>
              </a:rPr>
              <a:t> </a:t>
            </a:r>
            <a:r>
              <a:rPr sz="2400" spc="-105" dirty="0">
                <a:solidFill>
                  <a:srgbClr val="232852"/>
                </a:solidFill>
              </a:rPr>
              <a:t>создании</a:t>
            </a:r>
            <a:r>
              <a:rPr sz="2400" spc="-160" dirty="0">
                <a:solidFill>
                  <a:srgbClr val="232852"/>
                </a:solidFill>
              </a:rPr>
              <a:t> </a:t>
            </a:r>
            <a:r>
              <a:rPr sz="2400" spc="-120" dirty="0">
                <a:solidFill>
                  <a:srgbClr val="232852"/>
                </a:solidFill>
              </a:rPr>
              <a:t>условий</a:t>
            </a:r>
            <a:r>
              <a:rPr sz="2400" spc="-165" dirty="0">
                <a:solidFill>
                  <a:srgbClr val="232852"/>
                </a:solidFill>
              </a:rPr>
              <a:t> </a:t>
            </a:r>
            <a:r>
              <a:rPr sz="2400" spc="-90" dirty="0">
                <a:solidFill>
                  <a:srgbClr val="232852"/>
                </a:solidFill>
              </a:rPr>
              <a:t>при</a:t>
            </a:r>
            <a:r>
              <a:rPr sz="2400" spc="-145" dirty="0">
                <a:solidFill>
                  <a:srgbClr val="232852"/>
                </a:solidFill>
              </a:rPr>
              <a:t> </a:t>
            </a:r>
            <a:r>
              <a:rPr sz="2400" spc="-114" dirty="0">
                <a:solidFill>
                  <a:srgbClr val="232852"/>
                </a:solidFill>
              </a:rPr>
              <a:t>проведении</a:t>
            </a:r>
            <a:r>
              <a:rPr sz="2400" spc="-145" dirty="0">
                <a:solidFill>
                  <a:srgbClr val="232852"/>
                </a:solidFill>
              </a:rPr>
              <a:t> </a:t>
            </a:r>
            <a:r>
              <a:rPr sz="2400" spc="-25" dirty="0">
                <a:solidFill>
                  <a:srgbClr val="232852"/>
                </a:solidFill>
              </a:rPr>
              <a:t>ГИА </a:t>
            </a:r>
            <a:r>
              <a:rPr sz="2400" spc="-110" dirty="0">
                <a:solidFill>
                  <a:srgbClr val="232852"/>
                </a:solidFill>
              </a:rPr>
              <a:t>дополнительно</a:t>
            </a:r>
            <a:r>
              <a:rPr sz="2400" spc="-125" dirty="0">
                <a:solidFill>
                  <a:srgbClr val="232852"/>
                </a:solidFill>
              </a:rPr>
              <a:t> </a:t>
            </a:r>
            <a:r>
              <a:rPr sz="2400" spc="-110" dirty="0">
                <a:solidFill>
                  <a:srgbClr val="232852"/>
                </a:solidFill>
              </a:rPr>
              <a:t>обеспечивает</a:t>
            </a:r>
            <a:r>
              <a:rPr sz="2400" spc="-155" dirty="0">
                <a:solidFill>
                  <a:srgbClr val="232852"/>
                </a:solidFill>
              </a:rPr>
              <a:t> </a:t>
            </a:r>
            <a:r>
              <a:rPr sz="2400" spc="-105" dirty="0">
                <a:solidFill>
                  <a:srgbClr val="232852"/>
                </a:solidFill>
              </a:rPr>
              <a:t>участнику</a:t>
            </a:r>
            <a:r>
              <a:rPr sz="2400" spc="-150" dirty="0">
                <a:solidFill>
                  <a:srgbClr val="232852"/>
                </a:solidFill>
              </a:rPr>
              <a:t> </a:t>
            </a:r>
            <a:r>
              <a:rPr sz="2400" spc="-110" dirty="0">
                <a:solidFill>
                  <a:srgbClr val="232852"/>
                </a:solidFill>
              </a:rPr>
              <a:t>ГИА-</a:t>
            </a:r>
            <a:r>
              <a:rPr sz="2400" dirty="0">
                <a:solidFill>
                  <a:srgbClr val="232852"/>
                </a:solidFill>
              </a:rPr>
              <a:t>9</a:t>
            </a:r>
            <a:r>
              <a:rPr sz="2400" spc="-140" dirty="0">
                <a:solidFill>
                  <a:srgbClr val="232852"/>
                </a:solidFill>
              </a:rPr>
              <a:t> </a:t>
            </a:r>
            <a:r>
              <a:rPr sz="2400" spc="-105" dirty="0">
                <a:solidFill>
                  <a:srgbClr val="232852"/>
                </a:solidFill>
              </a:rPr>
              <a:t>создание</a:t>
            </a:r>
            <a:r>
              <a:rPr sz="2400" spc="-135" dirty="0">
                <a:solidFill>
                  <a:srgbClr val="232852"/>
                </a:solidFill>
              </a:rPr>
              <a:t> </a:t>
            </a:r>
            <a:r>
              <a:rPr sz="2400" spc="-105" dirty="0">
                <a:solidFill>
                  <a:srgbClr val="232852"/>
                </a:solidFill>
              </a:rPr>
              <a:t>следующих</a:t>
            </a:r>
            <a:r>
              <a:rPr sz="2400" spc="-150" dirty="0">
                <a:solidFill>
                  <a:srgbClr val="232852"/>
                </a:solidFill>
              </a:rPr>
              <a:t> </a:t>
            </a:r>
            <a:r>
              <a:rPr sz="2400" spc="-65" dirty="0">
                <a:solidFill>
                  <a:srgbClr val="232852"/>
                </a:solidFill>
              </a:rPr>
              <a:t>специальных </a:t>
            </a:r>
            <a:r>
              <a:rPr sz="2400" spc="-120" dirty="0">
                <a:solidFill>
                  <a:srgbClr val="232852"/>
                </a:solidFill>
              </a:rPr>
              <a:t>условий</a:t>
            </a:r>
            <a:r>
              <a:rPr sz="2400" spc="-140" dirty="0">
                <a:solidFill>
                  <a:srgbClr val="232852"/>
                </a:solidFill>
              </a:rPr>
              <a:t> </a:t>
            </a:r>
            <a:r>
              <a:rPr sz="2400" spc="-114" dirty="0">
                <a:solidFill>
                  <a:srgbClr val="232852"/>
                </a:solidFill>
              </a:rPr>
              <a:t>проведения</a:t>
            </a:r>
            <a:r>
              <a:rPr sz="2400" spc="-140" dirty="0">
                <a:solidFill>
                  <a:srgbClr val="232852"/>
                </a:solidFill>
              </a:rPr>
              <a:t> </a:t>
            </a:r>
            <a:r>
              <a:rPr sz="2400" spc="-10" dirty="0">
                <a:solidFill>
                  <a:srgbClr val="232852"/>
                </a:solidFill>
              </a:rPr>
              <a:t>экзамена:</a:t>
            </a:r>
            <a:endParaRPr sz="2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0850" y="1974850"/>
          <a:ext cx="11329035" cy="43643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29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04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присутствие</a:t>
                      </a:r>
                      <a:r>
                        <a:rPr sz="20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ассистента,</a:t>
                      </a:r>
                      <a:r>
                        <a:rPr sz="20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ассистента-сурдопереводчика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(для</a:t>
                      </a:r>
                      <a:r>
                        <a:rPr sz="20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глухих</a:t>
                      </a:r>
                      <a:r>
                        <a:rPr sz="20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слабослышащих</a:t>
                      </a:r>
                      <a:r>
                        <a:rPr sz="20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участников</a:t>
                      </a:r>
                      <a:r>
                        <a:rPr sz="2000" b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ГИА-</a:t>
                      </a:r>
                      <a:r>
                        <a:rPr sz="2000" b="1" spc="-25" dirty="0">
                          <a:latin typeface="Times New Roman"/>
                          <a:cs typeface="Times New Roman"/>
                        </a:rPr>
                        <a:t>9);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marL="101536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выполнение</a:t>
                      </a:r>
                      <a:r>
                        <a:rPr sz="20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письменной</a:t>
                      </a:r>
                      <a:r>
                        <a:rPr sz="20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экзаменационной</a:t>
                      </a:r>
                      <a:r>
                        <a:rPr sz="20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работы</a:t>
                      </a:r>
                      <a:r>
                        <a:rPr sz="20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20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компьютере</a:t>
                      </a:r>
                      <a:r>
                        <a:rPr sz="20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(по</a:t>
                      </a:r>
                      <a:r>
                        <a:rPr sz="20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желанию);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605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обеспечение</a:t>
                      </a:r>
                      <a:r>
                        <a:rPr sz="2000" b="1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30" dirty="0">
                          <a:latin typeface="Times New Roman"/>
                          <a:cs typeface="Times New Roman"/>
                        </a:rPr>
                        <a:t>аудиторий</a:t>
                      </a:r>
                      <a:r>
                        <a:rPr sz="2000" b="1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увеличительными</a:t>
                      </a:r>
                      <a:r>
                        <a:rPr sz="2000" b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устройствами;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marL="3364229" marR="2221865" indent="-113601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индивидуальное</a:t>
                      </a:r>
                      <a:r>
                        <a:rPr sz="20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равномерное</a:t>
                      </a:r>
                      <a:r>
                        <a:rPr sz="20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освещение</a:t>
                      </a:r>
                      <a:r>
                        <a:rPr sz="20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20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менее</a:t>
                      </a:r>
                      <a:r>
                        <a:rPr sz="20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300</a:t>
                      </a:r>
                      <a:r>
                        <a:rPr sz="20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20" dirty="0">
                          <a:latin typeface="Times New Roman"/>
                          <a:cs typeface="Times New Roman"/>
                        </a:rPr>
                        <a:t>люкс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(для</a:t>
                      </a:r>
                      <a:r>
                        <a:rPr sz="20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слабовидящих</a:t>
                      </a:r>
                      <a:r>
                        <a:rPr sz="20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участников</a:t>
                      </a:r>
                      <a:r>
                        <a:rPr sz="20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ГИА-</a:t>
                      </a:r>
                      <a:r>
                        <a:rPr sz="2000" b="1" spc="-25" dirty="0">
                          <a:latin typeface="Times New Roman"/>
                          <a:cs typeface="Times New Roman"/>
                        </a:rPr>
                        <a:t>9);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копирование</a:t>
                      </a:r>
                      <a:r>
                        <a:rPr sz="2000" b="1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экзаменационных</a:t>
                      </a:r>
                      <a:r>
                        <a:rPr sz="2000" b="1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материалов</a:t>
                      </a:r>
                      <a:r>
                        <a:rPr sz="2000" b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2000" b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увеличенном</a:t>
                      </a:r>
                      <a:r>
                        <a:rPr sz="2000" b="1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размере;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9042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оформление</a:t>
                      </a:r>
                      <a:r>
                        <a:rPr sz="2000" b="1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экзаменационных</a:t>
                      </a:r>
                      <a:r>
                        <a:rPr sz="2000" b="1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материалов</a:t>
                      </a:r>
                      <a:r>
                        <a:rPr sz="2000" b="1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рельефно-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точечным</a:t>
                      </a:r>
                      <a:r>
                        <a:rPr sz="2000" b="1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шрифтом</a:t>
                      </a:r>
                      <a:r>
                        <a:rPr sz="20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Брайля;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725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обеспечение</a:t>
                      </a:r>
                      <a:r>
                        <a:rPr sz="2000" b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индивидуальной</a:t>
                      </a:r>
                      <a:r>
                        <a:rPr sz="2000" b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0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(или)</a:t>
                      </a:r>
                      <a:r>
                        <a:rPr sz="20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коллективной)</a:t>
                      </a:r>
                      <a:r>
                        <a:rPr sz="20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20" dirty="0">
                          <a:latin typeface="Times New Roman"/>
                          <a:cs typeface="Times New Roman"/>
                        </a:rPr>
                        <a:t>звукоусиливающей</a:t>
                      </a:r>
                      <a:r>
                        <a:rPr sz="20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аппаратурой;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организация</a:t>
                      </a:r>
                      <a:r>
                        <a:rPr sz="2000" b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ППЭ</a:t>
                      </a:r>
                      <a:r>
                        <a:rPr sz="20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20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дому/на</a:t>
                      </a:r>
                      <a:r>
                        <a:rPr sz="2000" b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базе</a:t>
                      </a:r>
                      <a:r>
                        <a:rPr sz="20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медицинской</a:t>
                      </a:r>
                      <a:r>
                        <a:rPr sz="20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организации;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12973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использование</a:t>
                      </a:r>
                      <a:r>
                        <a:rPr sz="2000" b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20" dirty="0">
                          <a:latin typeface="Times New Roman"/>
                          <a:cs typeface="Times New Roman"/>
                        </a:rPr>
                        <a:t>необходимых</a:t>
                      </a:r>
                      <a:r>
                        <a:rPr sz="2000" b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технических</a:t>
                      </a:r>
                      <a:r>
                        <a:rPr sz="20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средств</a:t>
                      </a:r>
                      <a:r>
                        <a:rPr sz="20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20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выполнения</a:t>
                      </a:r>
                      <a:r>
                        <a:rPr sz="2000" b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заданий.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dirty="0"/>
              <a:t>Допуск</a:t>
            </a:r>
            <a:r>
              <a:rPr sz="5400" spc="-140" dirty="0"/>
              <a:t> </a:t>
            </a:r>
            <a:r>
              <a:rPr sz="5400" dirty="0"/>
              <a:t>к</a:t>
            </a:r>
            <a:r>
              <a:rPr sz="5400" spc="-135" dirty="0"/>
              <a:t> </a:t>
            </a:r>
            <a:r>
              <a:rPr sz="5400" spc="-25" dirty="0"/>
              <a:t>ГИА</a:t>
            </a:r>
            <a:endParaRPr sz="54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38290" y="765346"/>
            <a:ext cx="4409334" cy="2235795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901949" y="1587749"/>
            <a:ext cx="4598670" cy="1474470"/>
            <a:chOff x="901949" y="1587749"/>
            <a:chExt cx="4598670" cy="1474470"/>
          </a:xfrm>
        </p:grpSpPr>
        <p:sp>
          <p:nvSpPr>
            <p:cNvPr id="5" name="object 5"/>
            <p:cNvSpPr/>
            <p:nvPr/>
          </p:nvSpPr>
          <p:spPr>
            <a:xfrm>
              <a:off x="915162" y="1600962"/>
              <a:ext cx="4572000" cy="1447800"/>
            </a:xfrm>
            <a:custGeom>
              <a:avLst/>
              <a:gdLst/>
              <a:ahLst/>
              <a:cxnLst/>
              <a:rect l="l" t="t" r="r" b="b"/>
              <a:pathLst>
                <a:path w="4572000" h="1447800">
                  <a:moveTo>
                    <a:pt x="4330700" y="0"/>
                  </a:moveTo>
                  <a:lnTo>
                    <a:pt x="241300" y="0"/>
                  </a:lnTo>
                  <a:lnTo>
                    <a:pt x="192671" y="4904"/>
                  </a:lnTo>
                  <a:lnTo>
                    <a:pt x="147377" y="18968"/>
                  </a:lnTo>
                  <a:lnTo>
                    <a:pt x="106389" y="41221"/>
                  </a:lnTo>
                  <a:lnTo>
                    <a:pt x="70677" y="70691"/>
                  </a:lnTo>
                  <a:lnTo>
                    <a:pt x="41211" y="106405"/>
                  </a:lnTo>
                  <a:lnTo>
                    <a:pt x="18963" y="147393"/>
                  </a:lnTo>
                  <a:lnTo>
                    <a:pt x="4902" y="192682"/>
                  </a:lnTo>
                  <a:lnTo>
                    <a:pt x="0" y="241300"/>
                  </a:lnTo>
                  <a:lnTo>
                    <a:pt x="0" y="1206500"/>
                  </a:lnTo>
                  <a:lnTo>
                    <a:pt x="4902" y="1255117"/>
                  </a:lnTo>
                  <a:lnTo>
                    <a:pt x="18963" y="1300406"/>
                  </a:lnTo>
                  <a:lnTo>
                    <a:pt x="41211" y="1341394"/>
                  </a:lnTo>
                  <a:lnTo>
                    <a:pt x="70677" y="1377108"/>
                  </a:lnTo>
                  <a:lnTo>
                    <a:pt x="106389" y="1406578"/>
                  </a:lnTo>
                  <a:lnTo>
                    <a:pt x="147377" y="1428831"/>
                  </a:lnTo>
                  <a:lnTo>
                    <a:pt x="192671" y="1442895"/>
                  </a:lnTo>
                  <a:lnTo>
                    <a:pt x="241300" y="1447800"/>
                  </a:lnTo>
                  <a:lnTo>
                    <a:pt x="4330700" y="1447800"/>
                  </a:lnTo>
                  <a:lnTo>
                    <a:pt x="4379317" y="1442895"/>
                  </a:lnTo>
                  <a:lnTo>
                    <a:pt x="4424606" y="1428831"/>
                  </a:lnTo>
                  <a:lnTo>
                    <a:pt x="4465594" y="1406578"/>
                  </a:lnTo>
                  <a:lnTo>
                    <a:pt x="4501308" y="1377108"/>
                  </a:lnTo>
                  <a:lnTo>
                    <a:pt x="4530778" y="1341394"/>
                  </a:lnTo>
                  <a:lnTo>
                    <a:pt x="4553031" y="1300406"/>
                  </a:lnTo>
                  <a:lnTo>
                    <a:pt x="4567095" y="1255117"/>
                  </a:lnTo>
                  <a:lnTo>
                    <a:pt x="4572000" y="1206500"/>
                  </a:lnTo>
                  <a:lnTo>
                    <a:pt x="4572000" y="241300"/>
                  </a:lnTo>
                  <a:lnTo>
                    <a:pt x="4567095" y="192682"/>
                  </a:lnTo>
                  <a:lnTo>
                    <a:pt x="4553031" y="147393"/>
                  </a:lnTo>
                  <a:lnTo>
                    <a:pt x="4530778" y="106405"/>
                  </a:lnTo>
                  <a:lnTo>
                    <a:pt x="4501308" y="70691"/>
                  </a:lnTo>
                  <a:lnTo>
                    <a:pt x="4465594" y="41221"/>
                  </a:lnTo>
                  <a:lnTo>
                    <a:pt x="4424606" y="18968"/>
                  </a:lnTo>
                  <a:lnTo>
                    <a:pt x="4379317" y="4904"/>
                  </a:lnTo>
                  <a:lnTo>
                    <a:pt x="4330700" y="0"/>
                  </a:lnTo>
                  <a:close/>
                </a:path>
              </a:pathLst>
            </a:custGeom>
            <a:solidFill>
              <a:srgbClr val="D3E4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15162" y="1600962"/>
              <a:ext cx="4572000" cy="1447800"/>
            </a:xfrm>
            <a:custGeom>
              <a:avLst/>
              <a:gdLst/>
              <a:ahLst/>
              <a:cxnLst/>
              <a:rect l="l" t="t" r="r" b="b"/>
              <a:pathLst>
                <a:path w="4572000" h="1447800">
                  <a:moveTo>
                    <a:pt x="0" y="241300"/>
                  </a:moveTo>
                  <a:lnTo>
                    <a:pt x="4902" y="192682"/>
                  </a:lnTo>
                  <a:lnTo>
                    <a:pt x="18963" y="147393"/>
                  </a:lnTo>
                  <a:lnTo>
                    <a:pt x="41211" y="106405"/>
                  </a:lnTo>
                  <a:lnTo>
                    <a:pt x="70677" y="70691"/>
                  </a:lnTo>
                  <a:lnTo>
                    <a:pt x="106389" y="41221"/>
                  </a:lnTo>
                  <a:lnTo>
                    <a:pt x="147377" y="18968"/>
                  </a:lnTo>
                  <a:lnTo>
                    <a:pt x="192671" y="4904"/>
                  </a:lnTo>
                  <a:lnTo>
                    <a:pt x="241300" y="0"/>
                  </a:lnTo>
                  <a:lnTo>
                    <a:pt x="4330700" y="0"/>
                  </a:lnTo>
                  <a:lnTo>
                    <a:pt x="4379317" y="4904"/>
                  </a:lnTo>
                  <a:lnTo>
                    <a:pt x="4424606" y="18968"/>
                  </a:lnTo>
                  <a:lnTo>
                    <a:pt x="4465594" y="41221"/>
                  </a:lnTo>
                  <a:lnTo>
                    <a:pt x="4501308" y="70691"/>
                  </a:lnTo>
                  <a:lnTo>
                    <a:pt x="4530778" y="106405"/>
                  </a:lnTo>
                  <a:lnTo>
                    <a:pt x="4553031" y="147393"/>
                  </a:lnTo>
                  <a:lnTo>
                    <a:pt x="4567095" y="192682"/>
                  </a:lnTo>
                  <a:lnTo>
                    <a:pt x="4572000" y="241300"/>
                  </a:lnTo>
                  <a:lnTo>
                    <a:pt x="4572000" y="1206500"/>
                  </a:lnTo>
                  <a:lnTo>
                    <a:pt x="4567095" y="1255117"/>
                  </a:lnTo>
                  <a:lnTo>
                    <a:pt x="4553031" y="1300406"/>
                  </a:lnTo>
                  <a:lnTo>
                    <a:pt x="4530778" y="1341394"/>
                  </a:lnTo>
                  <a:lnTo>
                    <a:pt x="4501308" y="1377108"/>
                  </a:lnTo>
                  <a:lnTo>
                    <a:pt x="4465594" y="1406578"/>
                  </a:lnTo>
                  <a:lnTo>
                    <a:pt x="4424606" y="1428831"/>
                  </a:lnTo>
                  <a:lnTo>
                    <a:pt x="4379317" y="1442895"/>
                  </a:lnTo>
                  <a:lnTo>
                    <a:pt x="4330700" y="1447800"/>
                  </a:lnTo>
                  <a:lnTo>
                    <a:pt x="241300" y="1447800"/>
                  </a:lnTo>
                  <a:lnTo>
                    <a:pt x="192671" y="1442895"/>
                  </a:lnTo>
                  <a:lnTo>
                    <a:pt x="147377" y="1428831"/>
                  </a:lnTo>
                  <a:lnTo>
                    <a:pt x="106389" y="1406578"/>
                  </a:lnTo>
                  <a:lnTo>
                    <a:pt x="70677" y="1377108"/>
                  </a:lnTo>
                  <a:lnTo>
                    <a:pt x="41211" y="1341394"/>
                  </a:lnTo>
                  <a:lnTo>
                    <a:pt x="18963" y="1300406"/>
                  </a:lnTo>
                  <a:lnTo>
                    <a:pt x="4902" y="1255117"/>
                  </a:lnTo>
                  <a:lnTo>
                    <a:pt x="0" y="1206500"/>
                  </a:lnTo>
                  <a:lnTo>
                    <a:pt x="0" y="241300"/>
                  </a:lnTo>
                  <a:close/>
                </a:path>
              </a:pathLst>
            </a:custGeom>
            <a:ln w="26424">
              <a:solidFill>
                <a:srgbClr val="4671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427225" y="1692910"/>
            <a:ext cx="3543300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270" algn="ctr">
              <a:lnSpc>
                <a:spcPct val="100000"/>
              </a:lnSpc>
              <a:spcBef>
                <a:spcPts val="105"/>
              </a:spcBef>
            </a:pPr>
            <a:r>
              <a:rPr sz="2000" spc="-30" dirty="0">
                <a:latin typeface="Times New Roman"/>
                <a:cs typeface="Times New Roman"/>
              </a:rPr>
              <a:t>Условие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допуска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–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успешное </a:t>
            </a:r>
            <a:r>
              <a:rPr sz="2000" spc="-20" dirty="0">
                <a:latin typeface="Times New Roman"/>
                <a:cs typeface="Times New Roman"/>
              </a:rPr>
              <a:t>прохождение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собеседования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по </a:t>
            </a:r>
            <a:r>
              <a:rPr sz="2000" spc="-20" dirty="0">
                <a:latin typeface="Times New Roman"/>
                <a:cs typeface="Times New Roman"/>
              </a:rPr>
              <a:t>русскому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spc="-35" dirty="0">
                <a:latin typeface="Times New Roman"/>
                <a:cs typeface="Times New Roman"/>
              </a:rPr>
              <a:t>языку.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Оценивается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по </a:t>
            </a:r>
            <a:r>
              <a:rPr sz="2000" dirty="0">
                <a:latin typeface="Times New Roman"/>
                <a:cs typeface="Times New Roman"/>
              </a:rPr>
              <a:t>системе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«зачёт/незачёт»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08125" y="3201161"/>
            <a:ext cx="10058400" cy="1219200"/>
          </a:xfrm>
          <a:prstGeom prst="rect">
            <a:avLst/>
          </a:prstGeom>
          <a:solidFill>
            <a:srgbClr val="006FC0"/>
          </a:solidFill>
          <a:ln w="26424">
            <a:solidFill>
              <a:srgbClr val="467199"/>
            </a:solidFill>
          </a:ln>
        </p:spPr>
        <p:txBody>
          <a:bodyPr vert="horz" wrap="square" lIns="0" tIns="352425" rIns="0" bIns="0" rtlCol="0">
            <a:spAutoFit/>
          </a:bodyPr>
          <a:lstStyle/>
          <a:p>
            <a:pPr marL="462280">
              <a:lnSpc>
                <a:spcPct val="100000"/>
              </a:lnSpc>
              <a:spcBef>
                <a:spcPts val="2775"/>
              </a:spcBef>
            </a:pPr>
            <a:r>
              <a:rPr sz="3200" b="1" dirty="0">
                <a:solidFill>
                  <a:srgbClr val="FFFFFF"/>
                </a:solidFill>
                <a:latin typeface="Times New Roman"/>
                <a:cs typeface="Times New Roman"/>
              </a:rPr>
              <a:t>12</a:t>
            </a:r>
            <a:r>
              <a:rPr sz="32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FFFF"/>
                </a:solidFill>
                <a:latin typeface="Times New Roman"/>
                <a:cs typeface="Times New Roman"/>
              </a:rPr>
              <a:t>февраля</a:t>
            </a:r>
            <a:r>
              <a:rPr sz="32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FFFF"/>
                </a:solidFill>
                <a:latin typeface="Times New Roman"/>
                <a:cs typeface="Times New Roman"/>
              </a:rPr>
              <a:t>2025</a:t>
            </a:r>
            <a:r>
              <a:rPr sz="3200" b="1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года</a:t>
            </a:r>
            <a:r>
              <a:rPr sz="32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FFFF"/>
                </a:solidFill>
                <a:latin typeface="Times New Roman"/>
                <a:cs typeface="Times New Roman"/>
              </a:rPr>
              <a:t>–</a:t>
            </a:r>
            <a:r>
              <a:rPr sz="32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FFFF"/>
                </a:solidFill>
                <a:latin typeface="Times New Roman"/>
                <a:cs typeface="Times New Roman"/>
              </a:rPr>
              <a:t>основной</a:t>
            </a:r>
            <a:r>
              <a:rPr sz="32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FFFF"/>
                </a:solidFill>
                <a:latin typeface="Times New Roman"/>
                <a:cs typeface="Times New Roman"/>
              </a:rPr>
              <a:t>срок</a:t>
            </a:r>
            <a:r>
              <a:rPr sz="32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проведения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1361" y="4725161"/>
            <a:ext cx="3810000" cy="1219200"/>
          </a:xfrm>
          <a:prstGeom prst="rect">
            <a:avLst/>
          </a:prstGeom>
          <a:solidFill>
            <a:srgbClr val="E4E9ED"/>
          </a:solidFill>
          <a:ln w="26424">
            <a:solidFill>
              <a:srgbClr val="467199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15"/>
              </a:spcBef>
            </a:pPr>
            <a:r>
              <a:rPr sz="2000" b="1" spc="-10" dirty="0">
                <a:latin typeface="Times New Roman"/>
                <a:cs typeface="Times New Roman"/>
              </a:rPr>
              <a:t>Дополнительные</a:t>
            </a:r>
            <a:r>
              <a:rPr sz="2000" b="1" spc="-5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сроки:</a:t>
            </a:r>
            <a:endParaRPr sz="2000">
              <a:latin typeface="Times New Roman"/>
              <a:cs typeface="Times New Roman"/>
            </a:endParaRPr>
          </a:p>
          <a:p>
            <a:pPr marL="599440" indent="-285115">
              <a:lnSpc>
                <a:spcPct val="100000"/>
              </a:lnSpc>
              <a:spcBef>
                <a:spcPts val="509"/>
              </a:spcBef>
              <a:buFont typeface="Microsoft Sans Serif"/>
              <a:buChar char="•"/>
              <a:tabLst>
                <a:tab pos="599440" algn="l"/>
              </a:tabLst>
            </a:pPr>
            <a:r>
              <a:rPr sz="2400" dirty="0">
                <a:latin typeface="Times New Roman"/>
                <a:cs typeface="Times New Roman"/>
              </a:rPr>
              <a:t>12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марта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2025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года</a:t>
            </a:r>
            <a:endParaRPr sz="2400">
              <a:latin typeface="Times New Roman"/>
              <a:cs typeface="Times New Roman"/>
            </a:endParaRPr>
          </a:p>
          <a:p>
            <a:pPr marL="599440" indent="-285115">
              <a:lnSpc>
                <a:spcPct val="100000"/>
              </a:lnSpc>
              <a:spcBef>
                <a:spcPts val="580"/>
              </a:spcBef>
              <a:buFont typeface="Microsoft Sans Serif"/>
              <a:buChar char="•"/>
              <a:tabLst>
                <a:tab pos="599440" algn="l"/>
              </a:tabLst>
            </a:pPr>
            <a:r>
              <a:rPr sz="2400" dirty="0">
                <a:latin typeface="Times New Roman"/>
                <a:cs typeface="Times New Roman"/>
              </a:rPr>
              <a:t>21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апреля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2025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года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11161" y="4751070"/>
            <a:ext cx="3962400" cy="1249680"/>
          </a:xfrm>
          <a:prstGeom prst="rect">
            <a:avLst/>
          </a:prstGeom>
          <a:solidFill>
            <a:srgbClr val="E4E9ED"/>
          </a:solidFill>
          <a:ln w="26424">
            <a:solidFill>
              <a:srgbClr val="467199"/>
            </a:solidFill>
          </a:ln>
        </p:spPr>
        <p:txBody>
          <a:bodyPr vert="horz" wrap="square" lIns="0" tIns="160655" rIns="0" bIns="0" rtlCol="0">
            <a:spAutoFit/>
          </a:bodyPr>
          <a:lstStyle/>
          <a:p>
            <a:pPr marL="172720" marR="165735" algn="ctr">
              <a:lnSpc>
                <a:spcPct val="100000"/>
              </a:lnSpc>
              <a:spcBef>
                <a:spcPts val="1265"/>
              </a:spcBef>
            </a:pPr>
            <a:r>
              <a:rPr sz="1800" b="1" dirty="0">
                <a:latin typeface="Times New Roman"/>
                <a:cs typeface="Times New Roman"/>
              </a:rPr>
              <a:t>Срок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20" dirty="0">
                <a:latin typeface="Times New Roman"/>
                <a:cs typeface="Times New Roman"/>
              </a:rPr>
              <a:t>подачи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заявлений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на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участие </a:t>
            </a:r>
            <a:r>
              <a:rPr sz="1800" b="1" dirty="0">
                <a:latin typeface="Times New Roman"/>
                <a:cs typeface="Times New Roman"/>
              </a:rPr>
              <a:t>в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spc="-20" dirty="0">
                <a:latin typeface="Times New Roman"/>
                <a:cs typeface="Times New Roman"/>
              </a:rPr>
              <a:t>итоговом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собеседовании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50" dirty="0">
                <a:latin typeface="Times New Roman"/>
                <a:cs typeface="Times New Roman"/>
              </a:rPr>
              <a:t>–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ts val="2855"/>
              </a:lnSpc>
            </a:pP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до</a:t>
            </a:r>
            <a:r>
              <a:rPr sz="24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29</a:t>
            </a:r>
            <a:r>
              <a:rPr sz="24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января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2025</a:t>
            </a:r>
            <a:r>
              <a:rPr sz="24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года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04848" y="6120790"/>
            <a:ext cx="88874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solidFill>
                  <a:srgbClr val="FF0000"/>
                </a:solidFill>
                <a:latin typeface="Times New Roman"/>
                <a:cs typeface="Times New Roman"/>
              </a:rPr>
              <a:t>Итоговое</a:t>
            </a:r>
            <a:r>
              <a:rPr sz="2400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собеседование</a:t>
            </a:r>
            <a:r>
              <a:rPr sz="24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как</a:t>
            </a:r>
            <a:r>
              <a:rPr sz="2400" spc="-1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условие</a:t>
            </a:r>
            <a:r>
              <a:rPr sz="24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допуска</a:t>
            </a:r>
            <a:r>
              <a:rPr sz="2400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2400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ГИА</a:t>
            </a:r>
            <a:r>
              <a:rPr sz="24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9</a:t>
            </a:r>
            <a:r>
              <a:rPr sz="2400" spc="-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sz="240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бессрочное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4840" rIns="0" bIns="0" rtlCol="0">
            <a:spAutoFit/>
          </a:bodyPr>
          <a:lstStyle/>
          <a:p>
            <a:pPr marL="1689735">
              <a:lnSpc>
                <a:spcPct val="100000"/>
              </a:lnSpc>
              <a:spcBef>
                <a:spcPts val="95"/>
              </a:spcBef>
            </a:pPr>
            <a:r>
              <a:rPr spc="-130" dirty="0">
                <a:solidFill>
                  <a:srgbClr val="224F77"/>
                </a:solidFill>
              </a:rPr>
              <a:t>ИТОГОВОЕ</a:t>
            </a:r>
            <a:r>
              <a:rPr spc="-170" dirty="0">
                <a:solidFill>
                  <a:srgbClr val="224F77"/>
                </a:solidFill>
              </a:rPr>
              <a:t> </a:t>
            </a:r>
            <a:r>
              <a:rPr spc="-100" dirty="0">
                <a:solidFill>
                  <a:srgbClr val="224F77"/>
                </a:solidFill>
              </a:rPr>
              <a:t>СОБЕСЕДОВАНИЕ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619452"/>
            <a:ext cx="10819130" cy="48920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795655" algn="l"/>
                <a:tab pos="2063750" algn="l"/>
                <a:tab pos="3818254" algn="l"/>
                <a:tab pos="5784215" algn="l"/>
                <a:tab pos="8738235" algn="l"/>
              </a:tabLst>
            </a:pPr>
            <a:r>
              <a:rPr sz="3200" b="1" spc="-25" dirty="0">
                <a:latin typeface="Times New Roman"/>
                <a:cs typeface="Times New Roman"/>
              </a:rPr>
              <a:t>На</a:t>
            </a:r>
            <a:r>
              <a:rPr sz="3200" b="1" dirty="0">
                <a:latin typeface="Times New Roman"/>
                <a:cs typeface="Times New Roman"/>
              </a:rPr>
              <a:t>	</a:t>
            </a:r>
            <a:r>
              <a:rPr sz="3200" b="1" spc="-10" dirty="0">
                <a:latin typeface="Times New Roman"/>
                <a:cs typeface="Times New Roman"/>
              </a:rPr>
              <a:t>сайте</a:t>
            </a:r>
            <a:r>
              <a:rPr sz="3200" b="1" dirty="0">
                <a:latin typeface="Times New Roman"/>
                <a:cs typeface="Times New Roman"/>
              </a:rPr>
              <a:t>	</a:t>
            </a:r>
            <a:r>
              <a:rPr sz="3200" b="1" spc="-10" dirty="0">
                <a:latin typeface="Times New Roman"/>
                <a:cs typeface="Times New Roman"/>
              </a:rPr>
              <a:t>ФГБНУ</a:t>
            </a:r>
            <a:r>
              <a:rPr sz="3200" b="1" dirty="0">
                <a:latin typeface="Times New Roman"/>
                <a:cs typeface="Times New Roman"/>
              </a:rPr>
              <a:t>	</a:t>
            </a:r>
            <a:r>
              <a:rPr sz="3200" b="1" spc="-10" dirty="0">
                <a:latin typeface="Times New Roman"/>
                <a:cs typeface="Times New Roman"/>
              </a:rPr>
              <a:t>«ФИПИ»</a:t>
            </a:r>
            <a:r>
              <a:rPr sz="3200" b="1" dirty="0">
                <a:latin typeface="Times New Roman"/>
                <a:cs typeface="Times New Roman"/>
              </a:rPr>
              <a:t>	</a:t>
            </a:r>
            <a:r>
              <a:rPr sz="3200" b="1" spc="-10" dirty="0">
                <a:latin typeface="Times New Roman"/>
                <a:cs typeface="Times New Roman"/>
              </a:rPr>
              <a:t>опубликованы</a:t>
            </a:r>
            <a:r>
              <a:rPr sz="3200" b="1" dirty="0">
                <a:latin typeface="Times New Roman"/>
                <a:cs typeface="Times New Roman"/>
              </a:rPr>
              <a:t>	</a:t>
            </a:r>
            <a:r>
              <a:rPr sz="3200" b="1" spc="-10" dirty="0">
                <a:latin typeface="Times New Roman"/>
                <a:cs typeface="Times New Roman"/>
              </a:rPr>
              <a:t>следующие материалы:</a:t>
            </a:r>
            <a:endParaRPr sz="3200">
              <a:latin typeface="Times New Roman"/>
              <a:cs typeface="Times New Roman"/>
            </a:endParaRPr>
          </a:p>
          <a:p>
            <a:pPr marL="355600" marR="8255" indent="-342900">
              <a:lnSpc>
                <a:spcPts val="3820"/>
              </a:lnSpc>
              <a:spcBef>
                <a:spcPts val="75"/>
              </a:spcBef>
              <a:buClr>
                <a:srgbClr val="000000"/>
              </a:buClr>
              <a:buFont typeface="Microsoft Sans Serif"/>
              <a:buChar char="•"/>
              <a:tabLst>
                <a:tab pos="355600" algn="l"/>
                <a:tab pos="2580640" algn="l"/>
                <a:tab pos="4041140" algn="l"/>
                <a:tab pos="4522470" algn="l"/>
                <a:tab pos="5636260" algn="l"/>
                <a:tab pos="7296150" algn="l"/>
                <a:tab pos="7953375" algn="l"/>
                <a:tab pos="8129905" algn="l"/>
                <a:tab pos="9787255" algn="l"/>
              </a:tabLst>
            </a:pPr>
            <a:r>
              <a:rPr sz="3200" u="sng" spc="-1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2"/>
              </a:rPr>
              <a:t>Демонстрационный</a:t>
            </a:r>
            <a:r>
              <a:rPr sz="3200" u="sng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2"/>
              </a:rPr>
              <a:t>	</a:t>
            </a:r>
            <a:r>
              <a:rPr sz="3200" u="sng" spc="-1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2"/>
              </a:rPr>
              <a:t>вариант</a:t>
            </a:r>
            <a:r>
              <a:rPr sz="3200" u="sng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2"/>
              </a:rPr>
              <a:t>	</a:t>
            </a:r>
            <a:r>
              <a:rPr sz="3200" u="sng" spc="-1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2"/>
              </a:rPr>
              <a:t>контрольных</a:t>
            </a:r>
            <a:r>
              <a:rPr sz="3200" u="sng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2"/>
              </a:rPr>
              <a:t>		</a:t>
            </a:r>
            <a:r>
              <a:rPr sz="3200" u="sng" spc="-1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2"/>
              </a:rPr>
              <a:t>измерительных</a:t>
            </a:r>
            <a:r>
              <a:rPr sz="3200" spc="-10" dirty="0">
                <a:solidFill>
                  <a:srgbClr val="9353C3"/>
                </a:solidFill>
                <a:latin typeface="Times New Roman"/>
                <a:cs typeface="Times New Roman"/>
              </a:rPr>
              <a:t> </a:t>
            </a:r>
            <a:r>
              <a:rPr sz="3200" u="sng" spc="-1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2"/>
              </a:rPr>
              <a:t>материалов</a:t>
            </a:r>
            <a:r>
              <a:rPr sz="3200" u="sng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2"/>
              </a:rPr>
              <a:t>	</a:t>
            </a:r>
            <a:r>
              <a:rPr sz="3200" u="sng" spc="-1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2"/>
              </a:rPr>
              <a:t>итогового</a:t>
            </a:r>
            <a:r>
              <a:rPr sz="3200" u="sng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2"/>
              </a:rPr>
              <a:t>	</a:t>
            </a:r>
            <a:r>
              <a:rPr sz="3200" u="sng" spc="-1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2"/>
              </a:rPr>
              <a:t>собеседования</a:t>
            </a:r>
            <a:r>
              <a:rPr sz="3200" u="sng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2"/>
              </a:rPr>
              <a:t>	</a:t>
            </a:r>
            <a:r>
              <a:rPr sz="3200" u="sng" spc="-2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2"/>
              </a:rPr>
              <a:t>по</a:t>
            </a:r>
            <a:r>
              <a:rPr sz="3200" u="sng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2"/>
              </a:rPr>
              <a:t>	</a:t>
            </a:r>
            <a:r>
              <a:rPr sz="3200" u="sng" spc="-1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2"/>
              </a:rPr>
              <a:t>русскому</a:t>
            </a:r>
            <a:r>
              <a:rPr sz="3200" u="sng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2"/>
              </a:rPr>
              <a:t>	</a:t>
            </a:r>
            <a:r>
              <a:rPr sz="3200" u="sng" spc="-2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2"/>
              </a:rPr>
              <a:t>языку</a:t>
            </a:r>
            <a:endParaRPr sz="3200">
              <a:latin typeface="Times New Roman"/>
              <a:cs typeface="Times New Roman"/>
            </a:endParaRPr>
          </a:p>
          <a:p>
            <a:pPr marL="355600">
              <a:lnSpc>
                <a:spcPts val="3715"/>
              </a:lnSpc>
            </a:pPr>
            <a:r>
              <a:rPr sz="3200" u="sng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2"/>
              </a:rPr>
              <a:t>в</a:t>
            </a:r>
            <a:r>
              <a:rPr sz="3200" u="sng" spc="1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3200" u="sng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2"/>
              </a:rPr>
              <a:t>2025</a:t>
            </a:r>
            <a:r>
              <a:rPr sz="3200" u="sng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2"/>
              </a:rPr>
              <a:t> году</a:t>
            </a:r>
            <a:endParaRPr sz="3200">
              <a:latin typeface="Times New Roman"/>
              <a:cs typeface="Times New Roman"/>
            </a:endParaRPr>
          </a:p>
          <a:p>
            <a:pPr marL="355600" marR="7620" indent="-342900">
              <a:lnSpc>
                <a:spcPts val="3820"/>
              </a:lnSpc>
              <a:spcBef>
                <a:spcPts val="170"/>
              </a:spcBef>
              <a:buFont typeface="Microsoft Sans Serif"/>
              <a:buChar char="•"/>
              <a:tabLst>
                <a:tab pos="355600" algn="l"/>
                <a:tab pos="2431415" algn="l"/>
                <a:tab pos="4842510" algn="l"/>
                <a:tab pos="7331709" algn="l"/>
                <a:tab pos="9098280" algn="l"/>
              </a:tabLst>
            </a:pPr>
            <a:r>
              <a:rPr sz="3200" spc="-10" dirty="0">
                <a:latin typeface="Times New Roman"/>
                <a:cs typeface="Times New Roman"/>
              </a:rPr>
              <a:t>Критерии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10" dirty="0">
                <a:latin typeface="Times New Roman"/>
                <a:cs typeface="Times New Roman"/>
              </a:rPr>
              <a:t>оценивания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10" dirty="0">
                <a:latin typeface="Times New Roman"/>
                <a:cs typeface="Times New Roman"/>
              </a:rPr>
              <a:t>выполнения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10" dirty="0">
                <a:latin typeface="Times New Roman"/>
                <a:cs typeface="Times New Roman"/>
              </a:rPr>
              <a:t>заданий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35" dirty="0">
                <a:latin typeface="Times New Roman"/>
                <a:cs typeface="Times New Roman"/>
              </a:rPr>
              <a:t>итогового </a:t>
            </a:r>
            <a:r>
              <a:rPr sz="3200" dirty="0">
                <a:latin typeface="Times New Roman"/>
                <a:cs typeface="Times New Roman"/>
              </a:rPr>
              <a:t>собеседования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по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русскому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языку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в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2025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году</a:t>
            </a:r>
            <a:endParaRPr sz="3200">
              <a:latin typeface="Times New Roman"/>
              <a:cs typeface="Times New Roman"/>
            </a:endParaRPr>
          </a:p>
          <a:p>
            <a:pPr marL="355600" marR="8890" indent="-342900">
              <a:lnSpc>
                <a:spcPts val="3820"/>
              </a:lnSpc>
              <a:spcBef>
                <a:spcPts val="40"/>
              </a:spcBef>
              <a:buFont typeface="Microsoft Sans Serif"/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Спецификация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итогового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собеседования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по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русскому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языку </a:t>
            </a:r>
            <a:r>
              <a:rPr sz="3200" dirty="0">
                <a:latin typeface="Times New Roman"/>
                <a:cs typeface="Times New Roman"/>
              </a:rPr>
              <a:t>в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2025</a:t>
            </a:r>
            <a:r>
              <a:rPr sz="3200" spc="-20" dirty="0">
                <a:latin typeface="Times New Roman"/>
                <a:cs typeface="Times New Roman"/>
              </a:rPr>
              <a:t> году</a:t>
            </a:r>
            <a:endParaRPr sz="3200">
              <a:latin typeface="Times New Roman"/>
              <a:cs typeface="Times New Roman"/>
            </a:endParaRPr>
          </a:p>
          <a:p>
            <a:pPr marL="2226945">
              <a:lnSpc>
                <a:spcPts val="3710"/>
              </a:lnSpc>
            </a:pPr>
            <a:r>
              <a:rPr sz="3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Продолжительность</a:t>
            </a:r>
            <a:r>
              <a:rPr sz="3200" b="1" spc="-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–</a:t>
            </a:r>
            <a:r>
              <a:rPr sz="3200" b="1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15-16</a:t>
            </a:r>
            <a:r>
              <a:rPr sz="3200" b="1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минут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00400" y="381000"/>
            <a:ext cx="5638800" cy="6477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0719" y="142113"/>
            <a:ext cx="696595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72565" marR="5080" indent="-1460500">
              <a:lnSpc>
                <a:spcPct val="100000"/>
              </a:lnSpc>
              <a:spcBef>
                <a:spcPts val="100"/>
              </a:spcBef>
            </a:pPr>
            <a:r>
              <a:rPr sz="3600" spc="-10" dirty="0">
                <a:solidFill>
                  <a:srgbClr val="006EC0"/>
                </a:solidFill>
              </a:rPr>
              <a:t>Получение</a:t>
            </a:r>
            <a:r>
              <a:rPr sz="3600" spc="-125" dirty="0">
                <a:solidFill>
                  <a:srgbClr val="006EC0"/>
                </a:solidFill>
              </a:rPr>
              <a:t> </a:t>
            </a:r>
            <a:r>
              <a:rPr sz="3600" spc="-10" dirty="0">
                <a:solidFill>
                  <a:srgbClr val="006EC0"/>
                </a:solidFill>
              </a:rPr>
              <a:t>аттестата</a:t>
            </a:r>
            <a:r>
              <a:rPr sz="3600" spc="-80" dirty="0">
                <a:solidFill>
                  <a:srgbClr val="006EC0"/>
                </a:solidFill>
              </a:rPr>
              <a:t> </a:t>
            </a:r>
            <a:r>
              <a:rPr sz="3600" dirty="0">
                <a:solidFill>
                  <a:srgbClr val="006EC0"/>
                </a:solidFill>
              </a:rPr>
              <a:t>об</a:t>
            </a:r>
            <a:r>
              <a:rPr sz="3600" spc="-114" dirty="0">
                <a:solidFill>
                  <a:srgbClr val="006EC0"/>
                </a:solidFill>
              </a:rPr>
              <a:t> </a:t>
            </a:r>
            <a:r>
              <a:rPr sz="3600" spc="-30" dirty="0">
                <a:solidFill>
                  <a:srgbClr val="006EC0"/>
                </a:solidFill>
              </a:rPr>
              <a:t>основном </a:t>
            </a:r>
            <a:r>
              <a:rPr sz="3600" dirty="0">
                <a:solidFill>
                  <a:srgbClr val="006EC0"/>
                </a:solidFill>
              </a:rPr>
              <a:t>общем</a:t>
            </a:r>
            <a:r>
              <a:rPr sz="3600" spc="-40" dirty="0">
                <a:solidFill>
                  <a:srgbClr val="006EC0"/>
                </a:solidFill>
              </a:rPr>
              <a:t> </a:t>
            </a:r>
            <a:r>
              <a:rPr sz="3600" spc="-10" dirty="0">
                <a:solidFill>
                  <a:srgbClr val="006EC0"/>
                </a:solidFill>
              </a:rPr>
              <a:t>образовании</a:t>
            </a:r>
            <a:endParaRPr sz="36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200" y="1225296"/>
            <a:ext cx="10363200" cy="487070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4846" y="542290"/>
            <a:ext cx="97231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40" dirty="0">
                <a:solidFill>
                  <a:srgbClr val="006FC0"/>
                </a:solidFill>
              </a:rPr>
              <a:t>Продолжительность</a:t>
            </a:r>
            <a:r>
              <a:rPr spc="-150" dirty="0">
                <a:solidFill>
                  <a:srgbClr val="006FC0"/>
                </a:solidFill>
              </a:rPr>
              <a:t> </a:t>
            </a:r>
            <a:r>
              <a:rPr spc="-35" dirty="0">
                <a:solidFill>
                  <a:srgbClr val="006FC0"/>
                </a:solidFill>
              </a:rPr>
              <a:t>проведения</a:t>
            </a:r>
            <a:r>
              <a:rPr spc="-210" dirty="0">
                <a:solidFill>
                  <a:srgbClr val="006FC0"/>
                </a:solidFill>
              </a:rPr>
              <a:t> </a:t>
            </a:r>
            <a:r>
              <a:rPr spc="-10" dirty="0">
                <a:solidFill>
                  <a:srgbClr val="006FC0"/>
                </a:solidFill>
              </a:rPr>
              <a:t>ОГЭ/ГВЭ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0850" y="1406397"/>
          <a:ext cx="11353800" cy="44945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Продолжительность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19DD1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Предметы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19D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31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2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часа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55</a:t>
                      </a:r>
                      <a:r>
                        <a:rPr sz="24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20" dirty="0">
                          <a:latin typeface="Times New Roman"/>
                          <a:cs typeface="Times New Roman"/>
                        </a:rPr>
                        <a:t>минут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(235</a:t>
                      </a:r>
                      <a:r>
                        <a:rPr sz="2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минут)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14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Русский</a:t>
                      </a:r>
                      <a:r>
                        <a:rPr sz="24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язык,</a:t>
                      </a:r>
                      <a:r>
                        <a:rPr sz="2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20" dirty="0">
                          <a:latin typeface="Times New Roman"/>
                          <a:cs typeface="Times New Roman"/>
                        </a:rPr>
                        <a:t>математика,</a:t>
                      </a:r>
                      <a:r>
                        <a:rPr sz="24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4320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3 </a:t>
                      </a:r>
                      <a:r>
                        <a:rPr sz="2400" spc="-20" dirty="0">
                          <a:latin typeface="Times New Roman"/>
                          <a:cs typeface="Times New Roman"/>
                        </a:rPr>
                        <a:t>часа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(180</a:t>
                      </a:r>
                      <a:r>
                        <a:rPr sz="2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минут)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Физика,</a:t>
                      </a:r>
                      <a:r>
                        <a:rPr sz="24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химия,</a:t>
                      </a:r>
                      <a:r>
                        <a:rPr sz="24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история,</a:t>
                      </a:r>
                      <a:r>
                        <a:rPr sz="24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обществознание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184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3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часа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sz="24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20" dirty="0">
                          <a:latin typeface="Times New Roman"/>
                          <a:cs typeface="Times New Roman"/>
                        </a:rPr>
                        <a:t>минут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(150</a:t>
                      </a:r>
                      <a:r>
                        <a:rPr sz="2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минут)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0"/>
                        </a:spcBef>
                      </a:pPr>
                      <a:r>
                        <a:rPr sz="2400" spc="-20" dirty="0">
                          <a:latin typeface="Times New Roman"/>
                          <a:cs typeface="Times New Roman"/>
                        </a:rPr>
                        <a:t>Информатика,</a:t>
                      </a:r>
                      <a:r>
                        <a:rPr sz="24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биология,</a:t>
                      </a:r>
                      <a:r>
                        <a:rPr sz="24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география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184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94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17 </a:t>
                      </a:r>
                      <a:r>
                        <a:rPr sz="2400" spc="-20" dirty="0">
                          <a:latin typeface="Times New Roman"/>
                          <a:cs typeface="Times New Roman"/>
                        </a:rPr>
                        <a:t>минут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Иностранный</a:t>
                      </a:r>
                      <a:r>
                        <a:rPr sz="2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язык</a:t>
                      </a:r>
                      <a:r>
                        <a:rPr sz="2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(устная</a:t>
                      </a:r>
                      <a:r>
                        <a:rPr sz="2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часть)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94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часа</a:t>
                      </a:r>
                      <a:r>
                        <a:rPr sz="2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(120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минут)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Иностранный</a:t>
                      </a:r>
                      <a:r>
                        <a:rPr sz="2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язык</a:t>
                      </a:r>
                      <a:r>
                        <a:rPr sz="24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(письменная</a:t>
                      </a:r>
                      <a:r>
                        <a:rPr sz="2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часть)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2050" y="479805"/>
            <a:ext cx="102698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5" dirty="0">
                <a:solidFill>
                  <a:srgbClr val="006FC0"/>
                </a:solidFill>
              </a:rPr>
              <a:t>Дополнительные </a:t>
            </a:r>
            <a:r>
              <a:rPr sz="2400" spc="-35" dirty="0">
                <a:solidFill>
                  <a:srgbClr val="006FC0"/>
                </a:solidFill>
              </a:rPr>
              <a:t>материалы,</a:t>
            </a:r>
            <a:r>
              <a:rPr sz="2400" spc="-85" dirty="0">
                <a:solidFill>
                  <a:srgbClr val="006FC0"/>
                </a:solidFill>
              </a:rPr>
              <a:t> </a:t>
            </a:r>
            <a:r>
              <a:rPr sz="2400" spc="-30" dirty="0">
                <a:solidFill>
                  <a:srgbClr val="006FC0"/>
                </a:solidFill>
              </a:rPr>
              <a:t>разрешенные</a:t>
            </a:r>
            <a:r>
              <a:rPr sz="2400" spc="-100" dirty="0">
                <a:solidFill>
                  <a:srgbClr val="006FC0"/>
                </a:solidFill>
              </a:rPr>
              <a:t> </a:t>
            </a:r>
            <a:r>
              <a:rPr sz="2400" dirty="0">
                <a:solidFill>
                  <a:srgbClr val="006FC0"/>
                </a:solidFill>
              </a:rPr>
              <a:t>для</a:t>
            </a:r>
            <a:r>
              <a:rPr sz="2400" spc="-105" dirty="0">
                <a:solidFill>
                  <a:srgbClr val="006FC0"/>
                </a:solidFill>
              </a:rPr>
              <a:t> </a:t>
            </a:r>
            <a:r>
              <a:rPr sz="2400" spc="-40" dirty="0">
                <a:solidFill>
                  <a:srgbClr val="006FC0"/>
                </a:solidFill>
              </a:rPr>
              <a:t>использования</a:t>
            </a:r>
            <a:r>
              <a:rPr sz="2400" spc="-70" dirty="0">
                <a:solidFill>
                  <a:srgbClr val="006FC0"/>
                </a:solidFill>
              </a:rPr>
              <a:t> </a:t>
            </a:r>
            <a:r>
              <a:rPr sz="2400" dirty="0">
                <a:solidFill>
                  <a:srgbClr val="006FC0"/>
                </a:solidFill>
              </a:rPr>
              <a:t>на</a:t>
            </a:r>
            <a:r>
              <a:rPr sz="2400" spc="-95" dirty="0">
                <a:solidFill>
                  <a:srgbClr val="006FC0"/>
                </a:solidFill>
              </a:rPr>
              <a:t> </a:t>
            </a:r>
            <a:r>
              <a:rPr sz="2400" spc="-10" dirty="0">
                <a:solidFill>
                  <a:srgbClr val="006FC0"/>
                </a:solidFill>
              </a:rPr>
              <a:t>экзамене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688340" y="954379"/>
            <a:ext cx="107759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Во</a:t>
            </a:r>
            <a:r>
              <a:rPr sz="2000" spc="-7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время</a:t>
            </a:r>
            <a:r>
              <a:rPr sz="2000" spc="-6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экзамена</a:t>
            </a:r>
            <a:r>
              <a:rPr sz="2000" spc="-5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на</a:t>
            </a:r>
            <a:r>
              <a:rPr sz="2000" spc="-5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Times New Roman"/>
                <a:cs typeface="Times New Roman"/>
              </a:rPr>
              <a:t>рабочем</a:t>
            </a:r>
            <a:r>
              <a:rPr sz="2000" spc="-10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столе</a:t>
            </a:r>
            <a:r>
              <a:rPr sz="2000" spc="-5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участника</a:t>
            </a:r>
            <a:r>
              <a:rPr sz="2000" spc="-5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Times New Roman"/>
                <a:cs typeface="Times New Roman"/>
              </a:rPr>
              <a:t>ГИА-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9,</a:t>
            </a:r>
            <a:r>
              <a:rPr sz="2000" spc="-4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помимо</a:t>
            </a:r>
            <a:r>
              <a:rPr sz="2000" spc="-8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экзаменационных</a:t>
            </a:r>
            <a:r>
              <a:rPr sz="2000" spc="-5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материалов, </a:t>
            </a:r>
            <a:r>
              <a:rPr sz="2000" spc="-25" dirty="0">
                <a:solidFill>
                  <a:srgbClr val="404040"/>
                </a:solidFill>
                <a:latin typeface="Times New Roman"/>
                <a:cs typeface="Times New Roman"/>
              </a:rPr>
              <a:t>находятся: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Wingdings"/>
                <a:cs typeface="Wingdings"/>
              </a:rPr>
              <a:t>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гелевая</a:t>
            </a:r>
            <a:r>
              <a:rPr sz="2000" b="1" spc="-6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ручка</a:t>
            </a:r>
            <a:r>
              <a:rPr sz="2000" b="1" spc="-6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с чернилами</a:t>
            </a:r>
            <a:r>
              <a:rPr sz="2000" b="1" spc="-7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spc="-20" dirty="0">
                <a:solidFill>
                  <a:srgbClr val="404040"/>
                </a:solidFill>
                <a:latin typeface="Times New Roman"/>
                <a:cs typeface="Times New Roman"/>
              </a:rPr>
              <a:t>черного</a:t>
            </a:r>
            <a:r>
              <a:rPr sz="2000" b="1" spc="-5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цвета;</a:t>
            </a:r>
            <a:r>
              <a:rPr sz="2000" b="1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45" dirty="0">
                <a:solidFill>
                  <a:srgbClr val="404040"/>
                </a:solidFill>
                <a:latin typeface="Wingdings"/>
                <a:cs typeface="Wingdings"/>
              </a:rPr>
              <a:t></a:t>
            </a:r>
            <a:r>
              <a:rPr sz="2000" b="1" spc="-45" dirty="0">
                <a:solidFill>
                  <a:srgbClr val="404040"/>
                </a:solidFill>
                <a:latin typeface="Times New Roman"/>
                <a:cs typeface="Times New Roman"/>
              </a:rPr>
              <a:t>документ,</a:t>
            </a:r>
            <a:r>
              <a:rPr sz="2000" b="1" spc="-8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spc="-40" dirty="0">
                <a:solidFill>
                  <a:srgbClr val="404040"/>
                </a:solidFill>
                <a:latin typeface="Times New Roman"/>
                <a:cs typeface="Times New Roman"/>
              </a:rPr>
              <a:t>удостоверяющий</a:t>
            </a:r>
            <a:r>
              <a:rPr sz="2000" b="1" spc="-1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личность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03250" y="1822450"/>
          <a:ext cx="11049000" cy="48145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9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605">
                <a:tc>
                  <a:txBody>
                    <a:bodyPr/>
                    <a:lstStyle/>
                    <a:p>
                      <a:pPr marL="4032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редмет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19DD1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Материалы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19D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Русский</a:t>
                      </a:r>
                      <a:r>
                        <a:rPr sz="1800" b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Орфографический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словарь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Математика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Линейку,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содержащую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справочной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информации;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выдаваемые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вместе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КИМ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справочные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материалы.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Физика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Непрограммируемый</a:t>
                      </a:r>
                      <a:r>
                        <a:rPr sz="18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калькулятор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возможностью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вычисления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тригонометрических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функций</a:t>
                      </a: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(cos,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sin,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tg)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линейкой.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Химия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46355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Периодическая</a:t>
                      </a:r>
                      <a:r>
                        <a:rPr sz="1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система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химических</a:t>
                      </a:r>
                      <a:r>
                        <a:rPr sz="18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элементов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Д.И.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Менделеева;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таблица</a:t>
                      </a: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растворимости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солей,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кислот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оснований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воде;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электрохимический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ряд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напряжений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металлов;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непрограммируемый</a:t>
                      </a:r>
                      <a:r>
                        <a:rPr sz="1800" spc="-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калькулятор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Биология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Линейка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непрограммируемый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калькулятор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География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Линейка,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непрограммируемый</a:t>
                      </a:r>
                      <a:r>
                        <a:rPr sz="18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калькулятор</a:t>
                      </a:r>
                      <a:r>
                        <a:rPr sz="18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географические</a:t>
                      </a:r>
                      <a:r>
                        <a:rPr sz="18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атласы</a:t>
                      </a: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7–9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классов</a:t>
                      </a:r>
                      <a:r>
                        <a:rPr sz="18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(любого</a:t>
                      </a:r>
                      <a:r>
                        <a:rPr sz="18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издательства)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391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1811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Орфографический</a:t>
                      </a:r>
                      <a:r>
                        <a:rPr sz="18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словарь,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полные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тексты</a:t>
                      </a:r>
                      <a:r>
                        <a:rPr sz="18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художественных</a:t>
                      </a:r>
                      <a:r>
                        <a:rPr sz="18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произведений,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также</a:t>
                      </a:r>
                      <a:r>
                        <a:rPr sz="18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сборники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лирики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(см.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Приложение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«Список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произведений,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которым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могут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формулироваться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задания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КИМ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литературе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основного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государственного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экзамена»).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2582" rIns="0" bIns="0" rtlCol="0">
            <a:spAutoFit/>
          </a:bodyPr>
          <a:lstStyle/>
          <a:p>
            <a:pPr marL="1377315">
              <a:lnSpc>
                <a:spcPct val="100000"/>
              </a:lnSpc>
              <a:spcBef>
                <a:spcPts val="105"/>
              </a:spcBef>
            </a:pPr>
            <a:r>
              <a:rPr sz="4400" spc="-110" dirty="0">
                <a:solidFill>
                  <a:srgbClr val="1F5F9F"/>
                </a:solidFill>
              </a:rPr>
              <a:t>Особенности</a:t>
            </a:r>
            <a:r>
              <a:rPr sz="4400" spc="-245" dirty="0">
                <a:solidFill>
                  <a:srgbClr val="1F5F9F"/>
                </a:solidFill>
              </a:rPr>
              <a:t> </a:t>
            </a:r>
            <a:r>
              <a:rPr sz="4400" spc="-70" dirty="0">
                <a:solidFill>
                  <a:srgbClr val="1F5F9F"/>
                </a:solidFill>
              </a:rPr>
              <a:t>ГИА</a:t>
            </a:r>
            <a:r>
              <a:rPr sz="4400" spc="-190" dirty="0">
                <a:solidFill>
                  <a:srgbClr val="1F5F9F"/>
                </a:solidFill>
              </a:rPr>
              <a:t> </a:t>
            </a:r>
            <a:r>
              <a:rPr sz="4400" spc="-40" dirty="0">
                <a:solidFill>
                  <a:srgbClr val="1F5F9F"/>
                </a:solidFill>
              </a:rPr>
              <a:t>по</a:t>
            </a:r>
            <a:r>
              <a:rPr sz="4400" spc="-195" dirty="0">
                <a:solidFill>
                  <a:srgbClr val="1F5F9F"/>
                </a:solidFill>
              </a:rPr>
              <a:t> </a:t>
            </a:r>
            <a:r>
              <a:rPr sz="4400" spc="-110" dirty="0">
                <a:solidFill>
                  <a:srgbClr val="1F5F9F"/>
                </a:solidFill>
              </a:rPr>
              <a:t>математике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23950" y="2276983"/>
            <a:ext cx="10345420" cy="3195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4310"/>
              </a:lnSpc>
              <a:spcBef>
                <a:spcPts val="100"/>
              </a:spcBef>
            </a:pPr>
            <a:r>
              <a:rPr sz="3600" dirty="0">
                <a:latin typeface="Times New Roman"/>
                <a:cs typeface="Times New Roman"/>
              </a:rPr>
              <a:t>Минимальный</a:t>
            </a:r>
            <a:r>
              <a:rPr sz="3600" spc="-160" dirty="0">
                <a:latin typeface="Times New Roman"/>
                <a:cs typeface="Times New Roman"/>
              </a:rPr>
              <a:t> </a:t>
            </a:r>
            <a:r>
              <a:rPr sz="3600" spc="-40" dirty="0">
                <a:latin typeface="Times New Roman"/>
                <a:cs typeface="Times New Roman"/>
              </a:rPr>
              <a:t>результат</a:t>
            </a:r>
            <a:r>
              <a:rPr sz="3600" spc="-145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выполнения</a:t>
            </a:r>
            <a:endParaRPr sz="3600">
              <a:latin typeface="Times New Roman"/>
              <a:cs typeface="Times New Roman"/>
            </a:endParaRPr>
          </a:p>
          <a:p>
            <a:pPr algn="ctr">
              <a:lnSpc>
                <a:spcPts val="4790"/>
              </a:lnSpc>
            </a:pPr>
            <a:r>
              <a:rPr sz="3600" spc="-10" dirty="0">
                <a:latin typeface="Times New Roman"/>
                <a:cs typeface="Times New Roman"/>
              </a:rPr>
              <a:t>экзаменационной</a:t>
            </a:r>
            <a:r>
              <a:rPr sz="3600" spc="-10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работы</a:t>
            </a:r>
            <a:r>
              <a:rPr sz="3600" spc="-6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по</a:t>
            </a:r>
            <a:r>
              <a:rPr sz="3600" spc="-75" dirty="0">
                <a:latin typeface="Times New Roman"/>
                <a:cs typeface="Times New Roman"/>
              </a:rPr>
              <a:t> </a:t>
            </a:r>
            <a:r>
              <a:rPr sz="3600" spc="-30" dirty="0">
                <a:latin typeface="Times New Roman"/>
                <a:cs typeface="Times New Roman"/>
              </a:rPr>
              <a:t>математике</a:t>
            </a:r>
            <a:r>
              <a:rPr sz="3600" spc="-5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–</a:t>
            </a:r>
            <a:r>
              <a:rPr sz="3600" spc="-75" dirty="0">
                <a:latin typeface="Times New Roman"/>
                <a:cs typeface="Times New Roman"/>
              </a:rPr>
              <a:t> </a:t>
            </a:r>
            <a:r>
              <a:rPr sz="4000" b="1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8</a:t>
            </a:r>
            <a:r>
              <a:rPr sz="4000" b="1" i="1" u="sng" spc="-9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000" b="1" i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баллов.</a:t>
            </a:r>
            <a:endParaRPr sz="4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65"/>
              </a:spcBef>
            </a:pPr>
            <a:endParaRPr sz="3600">
              <a:latin typeface="Times New Roman"/>
              <a:cs typeface="Times New Roman"/>
            </a:endParaRPr>
          </a:p>
          <a:p>
            <a:pPr marL="399415" marR="392430" algn="ctr">
              <a:lnSpc>
                <a:spcPct val="100299"/>
              </a:lnSpc>
            </a:pPr>
            <a:r>
              <a:rPr sz="3600" dirty="0">
                <a:latin typeface="Times New Roman"/>
                <a:cs typeface="Times New Roman"/>
              </a:rPr>
              <a:t>При</a:t>
            </a:r>
            <a:r>
              <a:rPr sz="3600" spc="-7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этом</a:t>
            </a:r>
            <a:r>
              <a:rPr sz="3600" spc="-65" dirty="0">
                <a:latin typeface="Times New Roman"/>
                <a:cs typeface="Times New Roman"/>
              </a:rPr>
              <a:t> </a:t>
            </a:r>
            <a:r>
              <a:rPr sz="4000" b="1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не</a:t>
            </a:r>
            <a:r>
              <a:rPr sz="4000" b="1" i="1" u="sng" spc="-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000" b="1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менее</a:t>
            </a:r>
            <a:r>
              <a:rPr sz="4000" b="1" i="1" u="sng" spc="-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000" b="1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r>
              <a:rPr sz="4000" b="1" i="1" u="sng" spc="-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000" b="1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баллов</a:t>
            </a:r>
            <a:r>
              <a:rPr sz="4000" b="1" i="1" u="sng" spc="-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000" b="1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из</a:t>
            </a:r>
            <a:r>
              <a:rPr sz="4000" b="1" i="1" u="sng" spc="-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000" b="1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8</a:t>
            </a:r>
            <a:r>
              <a:rPr sz="4000" b="1" i="1" u="sng" spc="-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должно</a:t>
            </a:r>
            <a:r>
              <a:rPr sz="3600" spc="-70" dirty="0">
                <a:latin typeface="Times New Roman"/>
                <a:cs typeface="Times New Roman"/>
              </a:rPr>
              <a:t> </a:t>
            </a:r>
            <a:r>
              <a:rPr sz="3600" spc="-20" dirty="0">
                <a:latin typeface="Times New Roman"/>
                <a:cs typeface="Times New Roman"/>
              </a:rPr>
              <a:t>быть </a:t>
            </a:r>
            <a:r>
              <a:rPr sz="3600" dirty="0">
                <a:latin typeface="Times New Roman"/>
                <a:cs typeface="Times New Roman"/>
              </a:rPr>
              <a:t>получено</a:t>
            </a:r>
            <a:r>
              <a:rPr sz="3600" spc="-6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за</a:t>
            </a:r>
            <a:r>
              <a:rPr sz="3600" spc="-5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выполнение</a:t>
            </a:r>
            <a:r>
              <a:rPr sz="3600" spc="-7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заданий</a:t>
            </a:r>
            <a:r>
              <a:rPr sz="3600" spc="-5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по</a:t>
            </a:r>
            <a:r>
              <a:rPr sz="3600" spc="-50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геометрии.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4840" rIns="0" bIns="0" rtlCol="0">
            <a:spAutoFit/>
          </a:bodyPr>
          <a:lstStyle/>
          <a:p>
            <a:pPr marL="553085">
              <a:lnSpc>
                <a:spcPct val="100000"/>
              </a:lnSpc>
              <a:spcBef>
                <a:spcPts val="95"/>
              </a:spcBef>
            </a:pPr>
            <a:r>
              <a:rPr spc="-114" dirty="0">
                <a:solidFill>
                  <a:srgbClr val="1F5F9F"/>
                </a:solidFill>
              </a:rPr>
              <a:t>Особенности</a:t>
            </a:r>
            <a:r>
              <a:rPr spc="-185" dirty="0">
                <a:solidFill>
                  <a:srgbClr val="1F5F9F"/>
                </a:solidFill>
              </a:rPr>
              <a:t> </a:t>
            </a:r>
            <a:r>
              <a:rPr spc="-125" dirty="0">
                <a:solidFill>
                  <a:srgbClr val="1F5F9F"/>
                </a:solidFill>
              </a:rPr>
              <a:t>проведения</a:t>
            </a:r>
            <a:r>
              <a:rPr spc="-190" dirty="0">
                <a:solidFill>
                  <a:srgbClr val="1F5F9F"/>
                </a:solidFill>
              </a:rPr>
              <a:t> </a:t>
            </a:r>
            <a:r>
              <a:rPr spc="-100" dirty="0">
                <a:solidFill>
                  <a:srgbClr val="1F5F9F"/>
                </a:solidFill>
              </a:rPr>
              <a:t>ОГЭ</a:t>
            </a:r>
            <a:r>
              <a:rPr spc="-145" dirty="0">
                <a:solidFill>
                  <a:srgbClr val="1F5F9F"/>
                </a:solidFill>
              </a:rPr>
              <a:t> </a:t>
            </a:r>
            <a:r>
              <a:rPr spc="-65" dirty="0">
                <a:solidFill>
                  <a:srgbClr val="1F5F9F"/>
                </a:solidFill>
              </a:rPr>
              <a:t>по</a:t>
            </a:r>
            <a:r>
              <a:rPr spc="-170" dirty="0">
                <a:solidFill>
                  <a:srgbClr val="1F5F9F"/>
                </a:solidFill>
              </a:rPr>
              <a:t> </a:t>
            </a:r>
            <a:r>
              <a:rPr spc="-40" dirty="0">
                <a:solidFill>
                  <a:srgbClr val="1F5F9F"/>
                </a:solidFill>
              </a:rPr>
              <a:t>предметам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03250" y="1593850"/>
          <a:ext cx="11201400" cy="47847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Предмет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FEBF6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Особенности</a:t>
                      </a:r>
                      <a:r>
                        <a:rPr sz="3200" b="1" spc="-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проведения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FEB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2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45"/>
                        </a:spcBef>
                      </a:pPr>
                      <a:r>
                        <a:rPr sz="2800" b="1" spc="-20" dirty="0">
                          <a:latin typeface="Times New Roman"/>
                          <a:cs typeface="Times New Roman"/>
                        </a:rPr>
                        <a:t>Английский</a:t>
                      </a:r>
                      <a:r>
                        <a:rPr sz="2800" b="1" spc="-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470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Письменная</a:t>
                      </a:r>
                      <a:r>
                        <a:rPr sz="2800" spc="-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часть/устная</a:t>
                      </a:r>
                      <a:r>
                        <a:rPr sz="2800" spc="-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часть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(компьютерная</a:t>
                      </a:r>
                      <a:r>
                        <a:rPr sz="2800" b="1" spc="-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форма)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5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Химия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227965" marR="222885" indent="381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Задания</a:t>
                      </a:r>
                      <a:r>
                        <a:rPr sz="2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23</a:t>
                      </a:r>
                      <a:r>
                        <a:rPr sz="2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24</a:t>
                      </a:r>
                      <a:r>
                        <a:rPr sz="2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20" dirty="0">
                          <a:latin typeface="Times New Roman"/>
                          <a:cs typeface="Times New Roman"/>
                        </a:rPr>
                        <a:t>предусматривают</a:t>
                      </a:r>
                      <a:r>
                        <a:rPr sz="2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выполнение </a:t>
                      </a:r>
                      <a:r>
                        <a:rPr sz="2800" spc="-20" dirty="0">
                          <a:latin typeface="Times New Roman"/>
                          <a:cs typeface="Times New Roman"/>
                        </a:rPr>
                        <a:t>химического</a:t>
                      </a:r>
                      <a:r>
                        <a:rPr sz="28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эксперимента.</a:t>
                      </a: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этого</a:t>
                      </a:r>
                      <a:r>
                        <a:rPr sz="28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участнику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106045" marR="99695" algn="ctr">
                        <a:lnSpc>
                          <a:spcPct val="10000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экзамена</a:t>
                      </a:r>
                      <a:r>
                        <a:rPr sz="28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предлагается</a:t>
                      </a:r>
                      <a:r>
                        <a:rPr sz="28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индивидуальный</a:t>
                      </a:r>
                      <a:r>
                        <a:rPr sz="28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35" dirty="0">
                          <a:latin typeface="Times New Roman"/>
                          <a:cs typeface="Times New Roman"/>
                        </a:rPr>
                        <a:t>комплект, 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состоящий</a:t>
                      </a:r>
                      <a:r>
                        <a:rPr sz="28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из</a:t>
                      </a:r>
                      <a:r>
                        <a:rPr sz="28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определённого</a:t>
                      </a:r>
                      <a:r>
                        <a:rPr sz="28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набора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800" spc="-30" dirty="0">
                          <a:latin typeface="Times New Roman"/>
                          <a:cs typeface="Times New Roman"/>
                        </a:rPr>
                        <a:t>оборудования</a:t>
                      </a:r>
                      <a:r>
                        <a:rPr sz="2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реактивов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Физика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Выполнение</a:t>
                      </a:r>
                      <a:r>
                        <a:rPr sz="2800" spc="-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экспериментального</a:t>
                      </a: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задания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Информатика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Компьютерная</a:t>
                      </a:r>
                      <a:r>
                        <a:rPr sz="2800" b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форма</a:t>
                      </a:r>
                      <a:r>
                        <a:rPr sz="28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2800" b="1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2024</a:t>
                      </a:r>
                      <a:r>
                        <a:rPr sz="2800" b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20" dirty="0">
                          <a:latin typeface="Times New Roman"/>
                          <a:cs typeface="Times New Roman"/>
                        </a:rPr>
                        <a:t>года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43121" y="498094"/>
            <a:ext cx="49085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006FC0"/>
                </a:solidFill>
              </a:rPr>
              <a:t>Сроки</a:t>
            </a:r>
            <a:r>
              <a:rPr sz="3600" spc="-185" dirty="0">
                <a:solidFill>
                  <a:srgbClr val="006FC0"/>
                </a:solidFill>
              </a:rPr>
              <a:t> </a:t>
            </a:r>
            <a:r>
              <a:rPr sz="3600" spc="-40" dirty="0">
                <a:solidFill>
                  <a:srgbClr val="006FC0"/>
                </a:solidFill>
              </a:rPr>
              <a:t>проведения</a:t>
            </a:r>
            <a:r>
              <a:rPr sz="3600" spc="-140" dirty="0">
                <a:solidFill>
                  <a:srgbClr val="006FC0"/>
                </a:solidFill>
              </a:rPr>
              <a:t> </a:t>
            </a:r>
            <a:r>
              <a:rPr sz="3600" spc="-25" dirty="0">
                <a:solidFill>
                  <a:srgbClr val="006FC0"/>
                </a:solidFill>
              </a:rPr>
              <a:t>ГИА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13891" y="1350009"/>
            <a:ext cx="10601960" cy="1550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540" algn="just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Для</a:t>
            </a:r>
            <a:r>
              <a:rPr sz="2000" spc="320" dirty="0">
                <a:solidFill>
                  <a:srgbClr val="404040"/>
                </a:solidFill>
                <a:latin typeface="Times New Roman"/>
                <a:cs typeface="Times New Roman"/>
              </a:rPr>
              <a:t>  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проведения</a:t>
            </a:r>
            <a:r>
              <a:rPr sz="2000" spc="325" dirty="0">
                <a:solidFill>
                  <a:srgbClr val="404040"/>
                </a:solidFill>
                <a:latin typeface="Times New Roman"/>
                <a:cs typeface="Times New Roman"/>
              </a:rPr>
              <a:t>  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ОГЭ</a:t>
            </a:r>
            <a:r>
              <a:rPr sz="2000" spc="325" dirty="0">
                <a:solidFill>
                  <a:srgbClr val="404040"/>
                </a:solidFill>
                <a:latin typeface="Times New Roman"/>
                <a:cs typeface="Times New Roman"/>
              </a:rPr>
              <a:t>  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и</a:t>
            </a:r>
            <a:r>
              <a:rPr sz="2000" spc="320" dirty="0">
                <a:solidFill>
                  <a:srgbClr val="404040"/>
                </a:solidFill>
                <a:latin typeface="Times New Roman"/>
                <a:cs typeface="Times New Roman"/>
              </a:rPr>
              <a:t>  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ГВЭ</a:t>
            </a:r>
            <a:r>
              <a:rPr sz="2000" spc="320" dirty="0">
                <a:solidFill>
                  <a:srgbClr val="404040"/>
                </a:solidFill>
                <a:latin typeface="Times New Roman"/>
                <a:cs typeface="Times New Roman"/>
              </a:rPr>
              <a:t>  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предусматривается</a:t>
            </a:r>
            <a:r>
              <a:rPr sz="2000" spc="325" dirty="0">
                <a:solidFill>
                  <a:srgbClr val="404040"/>
                </a:solidFill>
                <a:latin typeface="Times New Roman"/>
                <a:cs typeface="Times New Roman"/>
              </a:rPr>
              <a:t>  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единое</a:t>
            </a:r>
            <a:r>
              <a:rPr sz="2000" spc="315" dirty="0">
                <a:solidFill>
                  <a:srgbClr val="404040"/>
                </a:solidFill>
                <a:latin typeface="Times New Roman"/>
                <a:cs typeface="Times New Roman"/>
              </a:rPr>
              <a:t>  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расписание</a:t>
            </a:r>
            <a:r>
              <a:rPr sz="2000" spc="320" dirty="0">
                <a:solidFill>
                  <a:srgbClr val="404040"/>
                </a:solidFill>
                <a:latin typeface="Times New Roman"/>
                <a:cs typeface="Times New Roman"/>
              </a:rPr>
              <a:t>  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экзаменов,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продолжительность</a:t>
            </a:r>
            <a:r>
              <a:rPr sz="2000" spc="3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проведен</a:t>
            </a:r>
            <a:r>
              <a:rPr sz="2000" spc="3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ия</a:t>
            </a:r>
            <a:r>
              <a:rPr sz="2000" spc="30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экзаменов,</a:t>
            </a:r>
            <a:r>
              <a:rPr sz="2000" spc="3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требования</a:t>
            </a:r>
            <a:r>
              <a:rPr sz="2000" spc="30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к</a:t>
            </a:r>
            <a:r>
              <a:rPr sz="2000" spc="30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использованию</a:t>
            </a:r>
            <a:r>
              <a:rPr sz="2000" spc="3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средств</a:t>
            </a:r>
            <a:r>
              <a:rPr sz="2000" spc="3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обучения</a:t>
            </a:r>
            <a:r>
              <a:rPr sz="2000" spc="3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0" dirty="0">
                <a:solidFill>
                  <a:srgbClr val="404040"/>
                </a:solidFill>
                <a:latin typeface="Times New Roman"/>
                <a:cs typeface="Times New Roman"/>
              </a:rPr>
              <a:t>и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воспитания,</a:t>
            </a:r>
            <a:r>
              <a:rPr sz="2000" spc="160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используемых</a:t>
            </a:r>
            <a:r>
              <a:rPr sz="2000" spc="160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при</a:t>
            </a:r>
            <a:r>
              <a:rPr sz="2000" spc="160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проведении</a:t>
            </a:r>
            <a:r>
              <a:rPr sz="2000" spc="160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э</a:t>
            </a:r>
            <a:r>
              <a:rPr sz="2000" spc="160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кзаменов,</a:t>
            </a:r>
            <a:r>
              <a:rPr sz="2000" spc="160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которые</a:t>
            </a:r>
            <a:r>
              <a:rPr sz="2000" spc="160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ежегодно</a:t>
            </a:r>
            <a:r>
              <a:rPr sz="2000" spc="160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утверждаются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приказом</a:t>
            </a:r>
            <a:r>
              <a:rPr sz="2000" spc="235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Министерства</a:t>
            </a:r>
            <a:r>
              <a:rPr sz="2000" spc="245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просвещения</a:t>
            </a:r>
            <a:r>
              <a:rPr sz="2000" spc="245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РФ</a:t>
            </a:r>
            <a:r>
              <a:rPr sz="2000" spc="240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и</a:t>
            </a:r>
            <a:r>
              <a:rPr sz="2000" spc="235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Федеральной</a:t>
            </a:r>
            <a:r>
              <a:rPr sz="2000" spc="240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службы</a:t>
            </a:r>
            <a:r>
              <a:rPr sz="2000" spc="235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по</a:t>
            </a:r>
            <a:r>
              <a:rPr sz="2000" spc="245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надзору</a:t>
            </a:r>
            <a:r>
              <a:rPr sz="2000" spc="235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в</a:t>
            </a:r>
            <a:r>
              <a:rPr sz="2000" spc="235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сфере образования</a:t>
            </a:r>
            <a:r>
              <a:rPr sz="2000" spc="-6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и</a:t>
            </a:r>
            <a:r>
              <a:rPr sz="2000" spc="-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науки.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4400" y="3214116"/>
            <a:ext cx="10515600" cy="372110"/>
          </a:xfrm>
          <a:prstGeom prst="rect">
            <a:avLst/>
          </a:prstGeom>
          <a:ln w="24384">
            <a:solidFill>
              <a:srgbClr val="538ED3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44780">
              <a:lnSpc>
                <a:spcPts val="2805"/>
              </a:lnSpc>
            </a:pPr>
            <a:r>
              <a:rPr sz="2400" spc="-55" dirty="0">
                <a:latin typeface="Times New Roman"/>
                <a:cs typeface="Times New Roman"/>
              </a:rPr>
              <a:t>ГИА-</a:t>
            </a:r>
            <a:r>
              <a:rPr sz="2400" dirty="0">
                <a:latin typeface="Times New Roman"/>
                <a:cs typeface="Times New Roman"/>
              </a:rPr>
              <a:t>9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проводится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800" b="1" spc="-35" dirty="0">
                <a:solidFill>
                  <a:srgbClr val="923735"/>
                </a:solidFill>
                <a:latin typeface="Times New Roman"/>
                <a:cs typeface="Times New Roman"/>
              </a:rPr>
              <a:t>досрочный</a:t>
            </a:r>
            <a:r>
              <a:rPr sz="2400" spc="-35" dirty="0">
                <a:latin typeface="Times New Roman"/>
                <a:cs typeface="Times New Roman"/>
              </a:rPr>
              <a:t>,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800" b="1" spc="-55" dirty="0">
                <a:solidFill>
                  <a:srgbClr val="006DC0"/>
                </a:solidFill>
                <a:latin typeface="Times New Roman"/>
                <a:cs typeface="Times New Roman"/>
              </a:rPr>
              <a:t>основной</a:t>
            </a:r>
            <a:r>
              <a:rPr sz="2800" b="1" spc="-130" dirty="0">
                <a:solidFill>
                  <a:srgbClr val="006DC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800" b="1" spc="-40" dirty="0">
                <a:solidFill>
                  <a:srgbClr val="6D2D9F"/>
                </a:solidFill>
                <a:latin typeface="Times New Roman"/>
                <a:cs typeface="Times New Roman"/>
              </a:rPr>
              <a:t>дополнительный</a:t>
            </a:r>
            <a:r>
              <a:rPr sz="2800" b="1" spc="-100" dirty="0">
                <a:solidFill>
                  <a:srgbClr val="6D2D9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периоды.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4400" y="3962400"/>
            <a:ext cx="10515600" cy="861060"/>
          </a:xfrm>
          <a:prstGeom prst="rect">
            <a:avLst/>
          </a:prstGeom>
          <a:ln w="24384">
            <a:solidFill>
              <a:srgbClr val="538ED3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0645" algn="ctr">
              <a:lnSpc>
                <a:spcPts val="3265"/>
              </a:lnSpc>
            </a:pPr>
            <a:r>
              <a:rPr sz="2800" dirty="0">
                <a:latin typeface="Times New Roman"/>
                <a:cs typeface="Times New Roman"/>
              </a:rPr>
              <a:t>В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каждом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из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периодов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проведения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ГИА-</a:t>
            </a:r>
            <a:r>
              <a:rPr sz="2800" dirty="0">
                <a:latin typeface="Times New Roman"/>
                <a:cs typeface="Times New Roman"/>
              </a:rPr>
              <a:t>9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предусматриваются</a:t>
            </a:r>
            <a:endParaRPr sz="2800">
              <a:latin typeface="Times New Roman"/>
              <a:cs typeface="Times New Roman"/>
            </a:endParaRPr>
          </a:p>
          <a:p>
            <a:pPr marL="80645" algn="ctr">
              <a:lnSpc>
                <a:spcPct val="100000"/>
              </a:lnSpc>
            </a:pPr>
            <a:r>
              <a:rPr sz="2800" b="1" spc="-20" dirty="0">
                <a:solidFill>
                  <a:srgbClr val="933735"/>
                </a:solidFill>
                <a:latin typeface="Times New Roman"/>
                <a:cs typeface="Times New Roman"/>
              </a:rPr>
              <a:t>основные</a:t>
            </a:r>
            <a:r>
              <a:rPr sz="2800" b="1" spc="-65" dirty="0">
                <a:solidFill>
                  <a:srgbClr val="933735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538ED3"/>
                </a:solidFill>
                <a:latin typeface="Times New Roman"/>
                <a:cs typeface="Times New Roman"/>
              </a:rPr>
              <a:t>резервные</a:t>
            </a:r>
            <a:r>
              <a:rPr sz="2800" b="1" spc="-65" dirty="0">
                <a:solidFill>
                  <a:srgbClr val="538ED3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сроки.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4400" y="5253228"/>
            <a:ext cx="10515600" cy="923925"/>
          </a:xfrm>
          <a:prstGeom prst="rect">
            <a:avLst/>
          </a:prstGeom>
          <a:ln w="24384">
            <a:solidFill>
              <a:srgbClr val="538ED3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8105" algn="ctr">
              <a:lnSpc>
                <a:spcPts val="2340"/>
              </a:lnSpc>
            </a:pPr>
            <a:r>
              <a:rPr sz="2000" dirty="0">
                <a:latin typeface="Times New Roman"/>
                <a:cs typeface="Times New Roman"/>
              </a:rPr>
              <a:t>Для</a:t>
            </a:r>
            <a:r>
              <a:rPr sz="2000" spc="12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участников</a:t>
            </a:r>
            <a:r>
              <a:rPr sz="2000" spc="110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ГИА-</a:t>
            </a:r>
            <a:r>
              <a:rPr sz="2000" dirty="0">
                <a:latin typeface="Times New Roman"/>
                <a:cs typeface="Times New Roman"/>
              </a:rPr>
              <a:t>9,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не</a:t>
            </a:r>
            <a:r>
              <a:rPr sz="2000" spc="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имеющих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возможности</a:t>
            </a:r>
            <a:r>
              <a:rPr sz="2000" spc="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по</a:t>
            </a:r>
            <a:r>
              <a:rPr sz="2000" spc="1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уважительным</a:t>
            </a:r>
            <a:r>
              <a:rPr sz="2000" spc="14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причинам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(болезнь</a:t>
            </a:r>
            <a:r>
              <a:rPr sz="2000" spc="11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или</a:t>
            </a:r>
            <a:endParaRPr sz="2000">
              <a:latin typeface="Times New Roman"/>
              <a:cs typeface="Times New Roman"/>
            </a:endParaRPr>
          </a:p>
          <a:p>
            <a:pPr marL="75565" algn="ctr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иные</a:t>
            </a:r>
            <a:r>
              <a:rPr sz="2000" spc="1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обстоятельства),</a:t>
            </a:r>
            <a:r>
              <a:rPr sz="2000" spc="114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подтвержденным</a:t>
            </a:r>
            <a:r>
              <a:rPr sz="2000" b="1" spc="13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документально,</a:t>
            </a:r>
            <a:r>
              <a:rPr sz="2000" b="1" spc="1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пройти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spc="-40" dirty="0">
                <a:latin typeface="Times New Roman"/>
                <a:cs typeface="Times New Roman"/>
              </a:rPr>
              <a:t>ГИА-</a:t>
            </a:r>
            <a:r>
              <a:rPr sz="2000" dirty="0">
                <a:latin typeface="Times New Roman"/>
                <a:cs typeface="Times New Roman"/>
              </a:rPr>
              <a:t>9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основные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роки,</a:t>
            </a:r>
            <a:endParaRPr sz="2000">
              <a:latin typeface="Times New Roman"/>
              <a:cs typeface="Times New Roman"/>
            </a:endParaRPr>
          </a:p>
          <a:p>
            <a:pPr marL="76835" algn="ctr">
              <a:lnSpc>
                <a:spcPct val="100000"/>
              </a:lnSpc>
            </a:pPr>
            <a:r>
              <a:rPr sz="2000" spc="-20" dirty="0">
                <a:latin typeface="Times New Roman"/>
                <a:cs typeface="Times New Roman"/>
              </a:rPr>
              <a:t>экзамены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проводятся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досрочный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период.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0597" y="345694"/>
            <a:ext cx="721423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0" dirty="0">
                <a:solidFill>
                  <a:srgbClr val="232852"/>
                </a:solidFill>
              </a:rPr>
              <a:t>Нормативные</a:t>
            </a:r>
            <a:r>
              <a:rPr sz="3600" spc="-165" dirty="0">
                <a:solidFill>
                  <a:srgbClr val="232852"/>
                </a:solidFill>
              </a:rPr>
              <a:t> </a:t>
            </a:r>
            <a:r>
              <a:rPr sz="3600" spc="-95" dirty="0">
                <a:solidFill>
                  <a:srgbClr val="232852"/>
                </a:solidFill>
              </a:rPr>
              <a:t>правовые</a:t>
            </a:r>
            <a:r>
              <a:rPr sz="3600" spc="-20" dirty="0">
                <a:solidFill>
                  <a:srgbClr val="232852"/>
                </a:solidFill>
              </a:rPr>
              <a:t> </a:t>
            </a:r>
            <a:r>
              <a:rPr sz="3600" spc="-55" dirty="0">
                <a:solidFill>
                  <a:srgbClr val="232852"/>
                </a:solidFill>
              </a:rPr>
              <a:t>документы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95731" y="1079119"/>
            <a:ext cx="10709275" cy="1720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30" dirty="0">
                <a:latin typeface="Times New Roman"/>
                <a:cs typeface="Times New Roman"/>
              </a:rPr>
              <a:t>Ф</a:t>
            </a:r>
            <a:r>
              <a:rPr sz="2400" b="1" spc="-10" dirty="0">
                <a:latin typeface="Times New Roman"/>
                <a:cs typeface="Times New Roman"/>
              </a:rPr>
              <a:t>Е</a:t>
            </a:r>
            <a:r>
              <a:rPr sz="2400" b="1" spc="10" dirty="0">
                <a:latin typeface="Times New Roman"/>
                <a:cs typeface="Times New Roman"/>
              </a:rPr>
              <a:t>Д</a:t>
            </a:r>
            <a:r>
              <a:rPr sz="2400" b="1" spc="-20" dirty="0">
                <a:latin typeface="Times New Roman"/>
                <a:cs typeface="Times New Roman"/>
              </a:rPr>
              <a:t>Е</a:t>
            </a:r>
            <a:r>
              <a:rPr sz="2400" b="1" spc="-585" dirty="0">
                <a:latin typeface="Times New Roman"/>
                <a:cs typeface="Times New Roman"/>
              </a:rPr>
              <a:t>Р</a:t>
            </a:r>
            <a:r>
              <a:rPr sz="2400" b="1" spc="-30" dirty="0">
                <a:latin typeface="Times New Roman"/>
                <a:cs typeface="Times New Roman"/>
              </a:rPr>
              <a:t>А</a:t>
            </a:r>
            <a:r>
              <a:rPr sz="2400" b="1" spc="-20" dirty="0">
                <a:latin typeface="Times New Roman"/>
                <a:cs typeface="Times New Roman"/>
              </a:rPr>
              <a:t>Л</a:t>
            </a:r>
            <a:r>
              <a:rPr sz="2400" b="1" spc="-50" dirty="0">
                <a:latin typeface="Times New Roman"/>
                <a:cs typeface="Times New Roman"/>
              </a:rPr>
              <a:t>Ь</a:t>
            </a:r>
            <a:r>
              <a:rPr sz="2400" b="1" spc="-20" dirty="0">
                <a:latin typeface="Times New Roman"/>
                <a:cs typeface="Times New Roman"/>
              </a:rPr>
              <a:t>Н</a:t>
            </a:r>
            <a:r>
              <a:rPr sz="2400" b="1" spc="-30" dirty="0">
                <a:latin typeface="Times New Roman"/>
                <a:cs typeface="Times New Roman"/>
              </a:rPr>
              <a:t>Ы</a:t>
            </a:r>
            <a:r>
              <a:rPr sz="2400" b="1" spc="-5" dirty="0">
                <a:latin typeface="Times New Roman"/>
                <a:cs typeface="Times New Roman"/>
              </a:rPr>
              <a:t>Е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ЗАКОНЫ</a:t>
            </a:r>
            <a:endParaRPr sz="24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2315"/>
              </a:spcBef>
              <a:buFont typeface="Wingdings"/>
              <a:buChar char=""/>
              <a:tabLst>
                <a:tab pos="354965" algn="l"/>
              </a:tabLst>
            </a:pPr>
            <a:r>
              <a:rPr sz="2400" spc="-10" dirty="0">
                <a:latin typeface="Times New Roman"/>
                <a:cs typeface="Times New Roman"/>
              </a:rPr>
              <a:t>Федеральный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закон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«Об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образовании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РФ»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от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29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декабря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2012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45" dirty="0">
                <a:latin typeface="Times New Roman"/>
                <a:cs typeface="Times New Roman"/>
              </a:rPr>
              <a:t>года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№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273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–ФЗ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390"/>
              </a:spcBef>
            </a:pPr>
            <a:r>
              <a:rPr sz="2400" b="1" spc="-10" dirty="0">
                <a:latin typeface="Times New Roman"/>
                <a:cs typeface="Times New Roman"/>
              </a:rPr>
              <a:t>ПРИКАЗЫ</a:t>
            </a:r>
            <a:r>
              <a:rPr sz="2400" b="1" spc="-8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МИНПРОСВЕЩЕНИЯ</a:t>
            </a:r>
            <a:r>
              <a:rPr sz="2400" b="1" spc="-7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и</a:t>
            </a:r>
            <a:r>
              <a:rPr sz="2400" b="1" spc="-40" dirty="0">
                <a:latin typeface="Times New Roman"/>
                <a:cs typeface="Times New Roman"/>
              </a:rPr>
              <a:t> Р</a:t>
            </a:r>
            <a:r>
              <a:rPr sz="2400" b="1" spc="75" dirty="0">
                <a:latin typeface="Times New Roman"/>
                <a:cs typeface="Times New Roman"/>
              </a:rPr>
              <a:t>ОС</a:t>
            </a:r>
            <a:r>
              <a:rPr sz="2400" b="1" spc="-10" dirty="0">
                <a:latin typeface="Times New Roman"/>
                <a:cs typeface="Times New Roman"/>
              </a:rPr>
              <a:t>О</a:t>
            </a:r>
            <a:r>
              <a:rPr sz="2400" b="1" spc="-5" dirty="0">
                <a:latin typeface="Times New Roman"/>
                <a:cs typeface="Times New Roman"/>
              </a:rPr>
              <a:t>БР</a:t>
            </a:r>
            <a:r>
              <a:rPr sz="2400" b="1" spc="-10" dirty="0">
                <a:latin typeface="Times New Roman"/>
                <a:cs typeface="Times New Roman"/>
              </a:rPr>
              <a:t>Н</a:t>
            </a:r>
            <a:r>
              <a:rPr sz="2400" b="1" spc="50" dirty="0">
                <a:latin typeface="Times New Roman"/>
                <a:cs typeface="Times New Roman"/>
              </a:rPr>
              <a:t>А</a:t>
            </a:r>
            <a:r>
              <a:rPr sz="2400" b="1" spc="120" dirty="0">
                <a:latin typeface="Times New Roman"/>
                <a:cs typeface="Times New Roman"/>
              </a:rPr>
              <a:t>Д</a:t>
            </a:r>
            <a:r>
              <a:rPr sz="2400" b="1" spc="-10" dirty="0">
                <a:latin typeface="Times New Roman"/>
                <a:cs typeface="Times New Roman"/>
              </a:rPr>
              <a:t>ЗО</a:t>
            </a:r>
            <a:r>
              <a:rPr sz="2400" b="1" spc="-580" dirty="0">
                <a:latin typeface="Times New Roman"/>
                <a:cs typeface="Times New Roman"/>
              </a:rPr>
              <a:t>Р</a:t>
            </a:r>
            <a:r>
              <a:rPr sz="2400" b="1" dirty="0">
                <a:latin typeface="Times New Roman"/>
                <a:cs typeface="Times New Roman"/>
              </a:rPr>
              <a:t>А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РОССИИ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5731" y="3017901"/>
            <a:ext cx="472249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76555" indent="-363855">
              <a:lnSpc>
                <a:spcPct val="100000"/>
              </a:lnSpc>
              <a:spcBef>
                <a:spcPts val="105"/>
              </a:spcBef>
              <a:buSzPct val="140000"/>
              <a:buFont typeface="Wingdings"/>
              <a:buChar char=""/>
              <a:tabLst>
                <a:tab pos="376555" algn="l"/>
                <a:tab pos="1443355" algn="l"/>
                <a:tab pos="3274060" algn="l"/>
              </a:tabLst>
            </a:pPr>
            <a:r>
              <a:rPr sz="2000" spc="-10" dirty="0">
                <a:latin typeface="Times New Roman"/>
                <a:cs typeface="Times New Roman"/>
              </a:rPr>
              <a:t>Приказ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10" dirty="0">
                <a:latin typeface="Times New Roman"/>
                <a:cs typeface="Times New Roman"/>
              </a:rPr>
              <a:t>Министерства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10" dirty="0">
                <a:latin typeface="Times New Roman"/>
                <a:cs typeface="Times New Roman"/>
              </a:rPr>
              <a:t>просвещения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39027" y="3017901"/>
            <a:ext cx="145161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Times New Roman"/>
                <a:cs typeface="Times New Roman"/>
              </a:rPr>
              <a:t>Федеральной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62925" y="3017901"/>
            <a:ext cx="84581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30" dirty="0">
                <a:latin typeface="Times New Roman"/>
                <a:cs typeface="Times New Roman"/>
              </a:rPr>
              <a:t>службы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280017" y="3017901"/>
            <a:ext cx="23774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413510" algn="l"/>
                <a:tab pos="1730375" algn="l"/>
              </a:tabLst>
            </a:pPr>
            <a:r>
              <a:rPr sz="2000" dirty="0">
                <a:latin typeface="Times New Roman"/>
                <a:cs typeface="Times New Roman"/>
              </a:rPr>
              <a:t>по</a:t>
            </a:r>
            <a:r>
              <a:rPr sz="2000" spc="18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надзору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5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10" dirty="0">
                <a:latin typeface="Times New Roman"/>
                <a:cs typeface="Times New Roman"/>
              </a:rPr>
              <a:t>сфере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8631" y="3324225"/>
            <a:ext cx="30378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577975" algn="l"/>
                <a:tab pos="1957070" algn="l"/>
                <a:tab pos="2799715" algn="l"/>
              </a:tabLst>
            </a:pPr>
            <a:r>
              <a:rPr sz="2000" spc="-10" dirty="0">
                <a:latin typeface="Times New Roman"/>
                <a:cs typeface="Times New Roman"/>
              </a:rPr>
              <a:t>образования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5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20" dirty="0">
                <a:latin typeface="Times New Roman"/>
                <a:cs typeface="Times New Roman"/>
              </a:rPr>
              <a:t>науки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25" dirty="0">
                <a:latin typeface="Times New Roman"/>
                <a:cs typeface="Times New Roman"/>
              </a:rPr>
              <a:t>от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40809" y="3017901"/>
            <a:ext cx="7713345" cy="9283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60500">
              <a:lnSpc>
                <a:spcPct val="100000"/>
              </a:lnSpc>
              <a:spcBef>
                <a:spcPts val="105"/>
              </a:spcBef>
              <a:tabLst>
                <a:tab pos="2078989" algn="l"/>
              </a:tabLst>
            </a:pPr>
            <a:r>
              <a:rPr sz="2000" spc="-25" dirty="0">
                <a:latin typeface="Times New Roman"/>
                <a:cs typeface="Times New Roman"/>
              </a:rPr>
              <a:t>РФ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50" dirty="0">
                <a:latin typeface="Times New Roman"/>
                <a:cs typeface="Times New Roman"/>
              </a:rPr>
              <a:t>и</a:t>
            </a:r>
            <a:endParaRPr sz="2000">
              <a:latin typeface="Times New Roman"/>
              <a:cs typeface="Times New Roman"/>
            </a:endParaRPr>
          </a:p>
          <a:p>
            <a:pPr marL="69215">
              <a:lnSpc>
                <a:spcPts val="2345"/>
              </a:lnSpc>
              <a:spcBef>
                <a:spcPts val="10"/>
              </a:spcBef>
              <a:tabLst>
                <a:tab pos="1430020" algn="l"/>
                <a:tab pos="1780539" algn="l"/>
                <a:tab pos="2263775" algn="l"/>
                <a:tab pos="3336925" algn="l"/>
              </a:tabLst>
            </a:pPr>
            <a:r>
              <a:rPr sz="2000" spc="-10" dirty="0">
                <a:latin typeface="Times New Roman"/>
                <a:cs typeface="Times New Roman"/>
              </a:rPr>
              <a:t>04.04.2023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25" dirty="0">
                <a:latin typeface="Times New Roman"/>
                <a:cs typeface="Times New Roman"/>
              </a:rPr>
              <a:t>г.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50" dirty="0">
                <a:latin typeface="Times New Roman"/>
                <a:cs typeface="Times New Roman"/>
              </a:rPr>
              <a:t>№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10" dirty="0">
                <a:latin typeface="Times New Roman"/>
                <a:cs typeface="Times New Roman"/>
              </a:rPr>
              <a:t>232/551</a:t>
            </a:r>
            <a:r>
              <a:rPr sz="2000" dirty="0">
                <a:latin typeface="Times New Roman"/>
                <a:cs typeface="Times New Roman"/>
              </a:rPr>
              <a:t>	«Об</a:t>
            </a:r>
            <a:r>
              <a:rPr sz="2000" spc="3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утверждении</a:t>
            </a:r>
            <a:r>
              <a:rPr sz="2000" spc="3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Порядка</a:t>
            </a:r>
            <a:r>
              <a:rPr sz="2000" spc="3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проведения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ts val="2345"/>
              </a:lnSpc>
            </a:pPr>
            <a:r>
              <a:rPr sz="2000" spc="-10" dirty="0">
                <a:latin typeface="Times New Roman"/>
                <a:cs typeface="Times New Roman"/>
              </a:rPr>
              <a:t>аттестации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63083" y="3615004"/>
            <a:ext cx="629221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06095" algn="l"/>
                <a:tab pos="2597150" algn="l"/>
                <a:tab pos="4152265" algn="l"/>
                <a:tab pos="5497830" algn="l"/>
              </a:tabLst>
            </a:pPr>
            <a:r>
              <a:rPr sz="2000" spc="-25" dirty="0">
                <a:latin typeface="Times New Roman"/>
                <a:cs typeface="Times New Roman"/>
              </a:rPr>
              <a:t>по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10" dirty="0">
                <a:latin typeface="Times New Roman"/>
                <a:cs typeface="Times New Roman"/>
              </a:rPr>
              <a:t>образовательным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10" dirty="0">
                <a:latin typeface="Times New Roman"/>
                <a:cs typeface="Times New Roman"/>
              </a:rPr>
              <a:t>программам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10" dirty="0">
                <a:latin typeface="Times New Roman"/>
                <a:cs typeface="Times New Roman"/>
              </a:rPr>
              <a:t>основного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10" dirty="0">
                <a:latin typeface="Times New Roman"/>
                <a:cs typeface="Times New Roman"/>
              </a:rPr>
              <a:t>общего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38631" y="3615004"/>
            <a:ext cx="3000375" cy="6242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355"/>
              </a:lnSpc>
              <a:spcBef>
                <a:spcPts val="105"/>
              </a:spcBef>
              <a:tabLst>
                <a:tab pos="2022475" algn="l"/>
              </a:tabLst>
            </a:pPr>
            <a:r>
              <a:rPr sz="2000" spc="-10" dirty="0">
                <a:latin typeface="Times New Roman"/>
                <a:cs typeface="Times New Roman"/>
              </a:rPr>
              <a:t>государственной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25" dirty="0">
                <a:latin typeface="Times New Roman"/>
                <a:cs typeface="Times New Roman"/>
              </a:rPr>
              <a:t>итоговой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ts val="2355"/>
              </a:lnSpc>
            </a:pPr>
            <a:r>
              <a:rPr sz="2000" spc="-10" dirty="0">
                <a:latin typeface="Times New Roman"/>
                <a:cs typeface="Times New Roman"/>
              </a:rPr>
              <a:t>образования»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34841" y="4213097"/>
            <a:ext cx="821944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40205" algn="l"/>
                <a:tab pos="2162810" algn="l"/>
                <a:tab pos="2586990" algn="l"/>
                <a:tab pos="2907030" algn="l"/>
                <a:tab pos="3931285" algn="l"/>
                <a:tab pos="4632325" algn="l"/>
                <a:tab pos="5267960" algn="l"/>
                <a:tab pos="5702300" algn="l"/>
                <a:tab pos="6798309" algn="l"/>
              </a:tabLst>
            </a:pPr>
            <a:r>
              <a:rPr sz="2000" spc="-10" dirty="0">
                <a:latin typeface="Times New Roman"/>
                <a:cs typeface="Times New Roman"/>
              </a:rPr>
              <a:t>просвещение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25" dirty="0">
                <a:latin typeface="Times New Roman"/>
                <a:cs typeface="Times New Roman"/>
              </a:rPr>
              <a:t>РФ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25" dirty="0">
                <a:latin typeface="Times New Roman"/>
                <a:cs typeface="Times New Roman"/>
              </a:rPr>
              <a:t>от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50" dirty="0">
                <a:latin typeface="Times New Roman"/>
                <a:cs typeface="Times New Roman"/>
              </a:rPr>
              <a:t>5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10" dirty="0">
                <a:latin typeface="Times New Roman"/>
                <a:cs typeface="Times New Roman"/>
              </a:rPr>
              <a:t>октября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20" dirty="0">
                <a:latin typeface="Times New Roman"/>
                <a:cs typeface="Times New Roman"/>
              </a:rPr>
              <a:t>2020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20" dirty="0">
                <a:latin typeface="Times New Roman"/>
                <a:cs typeface="Times New Roman"/>
              </a:rPr>
              <a:t>года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50" dirty="0">
                <a:latin typeface="Times New Roman"/>
                <a:cs typeface="Times New Roman"/>
              </a:rPr>
              <a:t>№</a:t>
            </a:r>
            <a:r>
              <a:rPr sz="2000" dirty="0">
                <a:latin typeface="Times New Roman"/>
                <a:cs typeface="Times New Roman"/>
              </a:rPr>
              <a:t>	546</a:t>
            </a:r>
            <a:r>
              <a:rPr sz="2000" spc="17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«Об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10" dirty="0">
                <a:latin typeface="Times New Roman"/>
                <a:cs typeface="Times New Roman"/>
              </a:rPr>
              <a:t>утверждении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5731" y="4213097"/>
            <a:ext cx="1272540" cy="623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ts val="2350"/>
              </a:lnSpc>
              <a:spcBef>
                <a:spcPts val="100"/>
              </a:spcBef>
              <a:buFont typeface="Wingdings"/>
              <a:buChar char=""/>
              <a:tabLst>
                <a:tab pos="354965" algn="l"/>
              </a:tabLst>
            </a:pPr>
            <a:r>
              <a:rPr sz="2000" spc="-10" dirty="0">
                <a:latin typeface="Times New Roman"/>
                <a:cs typeface="Times New Roman"/>
              </a:rPr>
              <a:t>Приказ</a:t>
            </a:r>
            <a:endParaRPr sz="2000">
              <a:latin typeface="Times New Roman"/>
              <a:cs typeface="Times New Roman"/>
            </a:endParaRPr>
          </a:p>
          <a:p>
            <a:pPr marL="355600">
              <a:lnSpc>
                <a:spcPts val="2350"/>
              </a:lnSpc>
            </a:pPr>
            <a:r>
              <a:rPr sz="2000" spc="-20" dirty="0">
                <a:latin typeface="Times New Roman"/>
                <a:cs typeface="Times New Roman"/>
              </a:rPr>
              <a:t>Порядка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00529" y="4213097"/>
            <a:ext cx="1568450" cy="62357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96850" marR="5080" indent="-184785">
              <a:lnSpc>
                <a:spcPts val="2300"/>
              </a:lnSpc>
              <a:spcBef>
                <a:spcPts val="260"/>
              </a:spcBef>
            </a:pPr>
            <a:r>
              <a:rPr sz="2000" spc="-20" dirty="0">
                <a:latin typeface="Times New Roman"/>
                <a:cs typeface="Times New Roman"/>
              </a:rPr>
              <a:t>Министерства </a:t>
            </a:r>
            <a:r>
              <a:rPr sz="2000" spc="-10" dirty="0">
                <a:latin typeface="Times New Roman"/>
                <a:cs typeface="Times New Roman"/>
              </a:rPr>
              <a:t>заполнения,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13505" y="4505705"/>
            <a:ext cx="824357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58850" algn="l"/>
                <a:tab pos="1337310" algn="l"/>
                <a:tab pos="2348865" algn="l"/>
                <a:tab pos="3699510" algn="l"/>
              </a:tabLst>
            </a:pPr>
            <a:r>
              <a:rPr sz="2000" dirty="0">
                <a:latin typeface="Times New Roman"/>
                <a:cs typeface="Times New Roman"/>
              </a:rPr>
              <a:t>учет</a:t>
            </a:r>
            <a:r>
              <a:rPr sz="2000" spc="365" dirty="0">
                <a:latin typeface="Times New Roman"/>
                <a:cs typeface="Times New Roman"/>
              </a:rPr>
              <a:t> 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5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10" dirty="0">
                <a:latin typeface="Times New Roman"/>
                <a:cs typeface="Times New Roman"/>
              </a:rPr>
              <a:t>выдачи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10" dirty="0">
                <a:latin typeface="Times New Roman"/>
                <a:cs typeface="Times New Roman"/>
              </a:rPr>
              <a:t>аттестатов</a:t>
            </a:r>
            <a:r>
              <a:rPr sz="2000" dirty="0">
                <a:latin typeface="Times New Roman"/>
                <a:cs typeface="Times New Roman"/>
              </a:rPr>
              <a:t>	об</a:t>
            </a:r>
            <a:r>
              <a:rPr sz="2000" spc="3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снов</a:t>
            </a:r>
            <a:r>
              <a:rPr sz="2000" spc="4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ном</a:t>
            </a:r>
            <a:r>
              <a:rPr sz="2000" spc="4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общем</a:t>
            </a:r>
            <a:r>
              <a:rPr sz="2000" spc="4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409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среднем</a:t>
            </a:r>
            <a:r>
              <a:rPr sz="2000" spc="39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общем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3540" y="4796790"/>
            <a:ext cx="11274425" cy="1550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7665" algn="just">
              <a:lnSpc>
                <a:spcPct val="100000"/>
              </a:lnSpc>
              <a:spcBef>
                <a:spcPts val="100"/>
              </a:spcBef>
            </a:pPr>
            <a:r>
              <a:rPr sz="2000" spc="-20" dirty="0">
                <a:latin typeface="Times New Roman"/>
                <a:cs typeface="Times New Roman"/>
              </a:rPr>
              <a:t>образовании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их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дубликатов»</a:t>
            </a:r>
            <a:endParaRPr sz="2000">
              <a:latin typeface="Times New Roman"/>
              <a:cs typeface="Times New Roman"/>
            </a:endParaRPr>
          </a:p>
          <a:p>
            <a:pPr marL="297815" marR="5080" indent="-285750" algn="just">
              <a:lnSpc>
                <a:spcPct val="100000"/>
              </a:lnSpc>
              <a:buFont typeface="Wingdings"/>
              <a:buChar char=""/>
              <a:tabLst>
                <a:tab pos="299085" algn="l"/>
              </a:tabLst>
            </a:pPr>
            <a:r>
              <a:rPr sz="2000" dirty="0">
                <a:latin typeface="Times New Roman"/>
                <a:cs typeface="Times New Roman"/>
              </a:rPr>
              <a:t>Приказ</a:t>
            </a:r>
            <a:r>
              <a:rPr sz="2000" spc="180" dirty="0">
                <a:latin typeface="Times New Roman"/>
                <a:cs typeface="Times New Roman"/>
              </a:rPr>
              <a:t>  </a:t>
            </a:r>
            <a:r>
              <a:rPr sz="2000" dirty="0">
                <a:latin typeface="Times New Roman"/>
                <a:cs typeface="Times New Roman"/>
              </a:rPr>
              <a:t>Минпросвещения</a:t>
            </a:r>
            <a:r>
              <a:rPr sz="2000" spc="190" dirty="0">
                <a:latin typeface="Times New Roman"/>
                <a:cs typeface="Times New Roman"/>
              </a:rPr>
              <a:t>  </a:t>
            </a:r>
            <a:r>
              <a:rPr sz="2000" dirty="0">
                <a:latin typeface="Times New Roman"/>
                <a:cs typeface="Times New Roman"/>
              </a:rPr>
              <a:t>России,</a:t>
            </a:r>
            <a:r>
              <a:rPr sz="2000" spc="190" dirty="0">
                <a:latin typeface="Times New Roman"/>
                <a:cs typeface="Times New Roman"/>
              </a:rPr>
              <a:t>  </a:t>
            </a:r>
            <a:r>
              <a:rPr sz="2000" dirty="0">
                <a:latin typeface="Times New Roman"/>
                <a:cs typeface="Times New Roman"/>
              </a:rPr>
              <a:t>Рособрнадзора</a:t>
            </a:r>
            <a:r>
              <a:rPr sz="2000" spc="190" dirty="0">
                <a:latin typeface="Times New Roman"/>
                <a:cs typeface="Times New Roman"/>
              </a:rPr>
              <a:t>  </a:t>
            </a:r>
            <a:r>
              <a:rPr sz="2000" dirty="0">
                <a:latin typeface="Times New Roman"/>
                <a:cs typeface="Times New Roman"/>
              </a:rPr>
              <a:t>от</a:t>
            </a:r>
            <a:r>
              <a:rPr sz="2000" spc="185" dirty="0">
                <a:latin typeface="Times New Roman"/>
                <a:cs typeface="Times New Roman"/>
              </a:rPr>
              <a:t>  </a:t>
            </a:r>
            <a:r>
              <a:rPr sz="2000" dirty="0">
                <a:latin typeface="Times New Roman"/>
                <a:cs typeface="Times New Roman"/>
              </a:rPr>
              <a:t>09.02.2024</a:t>
            </a:r>
            <a:r>
              <a:rPr sz="2000" spc="195" dirty="0">
                <a:latin typeface="Times New Roman"/>
                <a:cs typeface="Times New Roman"/>
              </a:rPr>
              <a:t>  </a:t>
            </a:r>
            <a:r>
              <a:rPr sz="2000" dirty="0">
                <a:latin typeface="Times New Roman"/>
                <a:cs typeface="Times New Roman"/>
              </a:rPr>
              <a:t>№</a:t>
            </a:r>
            <a:r>
              <a:rPr sz="2000" spc="185" dirty="0">
                <a:latin typeface="Times New Roman"/>
                <a:cs typeface="Times New Roman"/>
              </a:rPr>
              <a:t>  </a:t>
            </a:r>
            <a:r>
              <a:rPr sz="2000" dirty="0">
                <a:latin typeface="Times New Roman"/>
                <a:cs typeface="Times New Roman"/>
              </a:rPr>
              <a:t>89/208</a:t>
            </a:r>
            <a:r>
              <a:rPr sz="2000" spc="185" dirty="0">
                <a:latin typeface="Times New Roman"/>
                <a:cs typeface="Times New Roman"/>
              </a:rPr>
              <a:t>  </a:t>
            </a:r>
            <a:r>
              <a:rPr sz="2000" dirty="0">
                <a:latin typeface="Times New Roman"/>
                <a:cs typeface="Times New Roman"/>
              </a:rPr>
              <a:t>«Об</a:t>
            </a:r>
            <a:r>
              <a:rPr sz="2000" spc="195" dirty="0">
                <a:latin typeface="Times New Roman"/>
                <a:cs typeface="Times New Roman"/>
              </a:rPr>
              <a:t>  </a:t>
            </a:r>
            <a:r>
              <a:rPr sz="2000" spc="-10" dirty="0">
                <a:latin typeface="Times New Roman"/>
                <a:cs typeface="Times New Roman"/>
              </a:rPr>
              <a:t>утверждении 	</a:t>
            </a:r>
            <a:r>
              <a:rPr sz="2000" dirty="0">
                <a:latin typeface="Times New Roman"/>
                <a:cs typeface="Times New Roman"/>
              </a:rPr>
              <a:t>особенностей</a:t>
            </a:r>
            <a:r>
              <a:rPr sz="2000" spc="2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проведения</a:t>
            </a:r>
            <a:r>
              <a:rPr sz="2000" spc="2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государственной</a:t>
            </a:r>
            <a:r>
              <a:rPr sz="2000" spc="2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итоговой</a:t>
            </a:r>
            <a:r>
              <a:rPr sz="2000" spc="2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аттестации</a:t>
            </a:r>
            <a:r>
              <a:rPr sz="2000" spc="2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по</a:t>
            </a:r>
            <a:r>
              <a:rPr sz="2000" spc="2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образовательным</a:t>
            </a:r>
            <a:r>
              <a:rPr sz="2000" spc="254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программам 	</a:t>
            </a:r>
            <a:r>
              <a:rPr sz="2000" dirty="0">
                <a:latin typeface="Times New Roman"/>
                <a:cs typeface="Times New Roman"/>
              </a:rPr>
              <a:t>основного</a:t>
            </a:r>
            <a:r>
              <a:rPr sz="2000" spc="2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общего</a:t>
            </a:r>
            <a:r>
              <a:rPr sz="2000" spc="2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2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среднего</a:t>
            </a:r>
            <a:r>
              <a:rPr sz="2000" spc="2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общего</a:t>
            </a:r>
            <a:r>
              <a:rPr sz="2000" spc="2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образования,</a:t>
            </a:r>
            <a:r>
              <a:rPr sz="2000" spc="25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формы</a:t>
            </a:r>
            <a:r>
              <a:rPr sz="2000" spc="2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проведения</a:t>
            </a:r>
            <a:r>
              <a:rPr sz="2000" spc="2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государственной</a:t>
            </a:r>
            <a:r>
              <a:rPr sz="2000" spc="2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итоговой 	</a:t>
            </a:r>
            <a:r>
              <a:rPr sz="2000" dirty="0">
                <a:latin typeface="Times New Roman"/>
                <a:cs typeface="Times New Roman"/>
              </a:rPr>
              <a:t>аттестации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условий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допуска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ней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2023/24,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2024/25,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2025/26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учебных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годах»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6602" y="610869"/>
            <a:ext cx="1081278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62679" marR="5080" indent="-3650615">
              <a:lnSpc>
                <a:spcPct val="100000"/>
              </a:lnSpc>
              <a:spcBef>
                <a:spcPts val="95"/>
              </a:spcBef>
            </a:pPr>
            <a:r>
              <a:rPr u="sng" spc="-13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hlinkClick r:id="rId2"/>
              </a:rPr>
              <a:t>Опубликованы</a:t>
            </a:r>
            <a:r>
              <a:rPr u="sng" spc="-18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hlinkClick r:id="rId2"/>
              </a:rPr>
              <a:t> </a:t>
            </a:r>
            <a:r>
              <a:rPr u="sng" spc="-10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hlinkClick r:id="rId2"/>
              </a:rPr>
              <a:t>проекты</a:t>
            </a:r>
            <a:r>
              <a:rPr u="sng" spc="-19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hlinkClick r:id="rId2"/>
              </a:rPr>
              <a:t> </a:t>
            </a:r>
            <a:r>
              <a:rPr u="sng" spc="-10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hlinkClick r:id="rId2"/>
              </a:rPr>
              <a:t>расписания</a:t>
            </a:r>
            <a:r>
              <a:rPr u="sng" spc="-19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hlinkClick r:id="rId2"/>
              </a:rPr>
              <a:t> </a:t>
            </a:r>
            <a:r>
              <a:rPr u="sng" spc="-9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hlinkClick r:id="rId2"/>
              </a:rPr>
              <a:t>ЕГЭ,</a:t>
            </a:r>
            <a:r>
              <a:rPr u="sng" spc="-17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hlinkClick r:id="rId2"/>
              </a:rPr>
              <a:t> </a:t>
            </a:r>
            <a:r>
              <a:rPr u="sng" spc="-10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hlinkClick r:id="rId2"/>
              </a:rPr>
              <a:t>ОГЭ</a:t>
            </a:r>
            <a:r>
              <a:rPr u="sng" spc="-15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hlinkClick r:id="rId2"/>
              </a:rPr>
              <a:t> </a:t>
            </a:r>
            <a:r>
              <a:rPr u="sng" spc="-5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hlinkClick r:id="rId2"/>
              </a:rPr>
              <a:t>и</a:t>
            </a:r>
            <a:r>
              <a:rPr spc="-50" dirty="0">
                <a:solidFill>
                  <a:srgbClr val="9353C3"/>
                </a:solidFill>
              </a:rPr>
              <a:t> </a:t>
            </a:r>
            <a:r>
              <a:rPr u="sng" spc="-9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hlinkClick r:id="rId2"/>
              </a:rPr>
              <a:t>ГВЭ</a:t>
            </a:r>
            <a:r>
              <a:rPr u="sng" spc="-20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hlinkClick r:id="rId2"/>
              </a:rPr>
              <a:t> </a:t>
            </a:r>
            <a:r>
              <a:rPr u="sng" spc="-6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hlinkClick r:id="rId2"/>
              </a:rPr>
              <a:t>на</a:t>
            </a:r>
            <a:r>
              <a:rPr u="sng" spc="-19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hlinkClick r:id="rId2"/>
              </a:rPr>
              <a:t> </a:t>
            </a:r>
            <a:r>
              <a:rPr u="sng" spc="-9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hlinkClick r:id="rId2"/>
              </a:rPr>
              <a:t>2025</a:t>
            </a:r>
            <a:r>
              <a:rPr u="sng" spc="-21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hlinkClick r:id="rId2"/>
              </a:rPr>
              <a:t> </a:t>
            </a:r>
            <a:r>
              <a:rPr u="sng" spc="-2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hlinkClick r:id="rId2"/>
              </a:rPr>
              <a:t>год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82446" y="2299843"/>
            <a:ext cx="10393680" cy="3379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solidFill>
                  <a:srgbClr val="1A1A1A"/>
                </a:solidFill>
                <a:latin typeface="Times New Roman"/>
                <a:cs typeface="Times New Roman"/>
              </a:rPr>
              <a:t>Основной</a:t>
            </a:r>
            <a:r>
              <a:rPr sz="4400" b="1" spc="-55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4400" b="1" dirty="0">
                <a:solidFill>
                  <a:srgbClr val="1A1A1A"/>
                </a:solidFill>
                <a:latin typeface="Times New Roman"/>
                <a:cs typeface="Times New Roman"/>
              </a:rPr>
              <a:t>период</a:t>
            </a:r>
            <a:r>
              <a:rPr sz="4400" b="1" spc="-30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4400" b="1" dirty="0">
                <a:solidFill>
                  <a:srgbClr val="1A1A1A"/>
                </a:solidFill>
                <a:latin typeface="Times New Roman"/>
                <a:cs typeface="Times New Roman"/>
              </a:rPr>
              <a:t>–</a:t>
            </a:r>
            <a:r>
              <a:rPr sz="4400" b="1" spc="-45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4400" b="1" u="sng" dirty="0">
                <a:solidFill>
                  <a:srgbClr val="1A1A1A"/>
                </a:solidFill>
                <a:uFill>
                  <a:solidFill>
                    <a:srgbClr val="1A1A1A"/>
                  </a:solidFill>
                </a:uFill>
                <a:latin typeface="Times New Roman"/>
                <a:cs typeface="Times New Roman"/>
              </a:rPr>
              <a:t>с</a:t>
            </a:r>
            <a:r>
              <a:rPr sz="4400" b="1" u="sng" spc="-40" dirty="0">
                <a:solidFill>
                  <a:srgbClr val="1A1A1A"/>
                </a:solidFill>
                <a:uFill>
                  <a:solidFill>
                    <a:srgbClr val="1A1A1A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400" b="1" u="sng" dirty="0">
                <a:solidFill>
                  <a:srgbClr val="1A1A1A"/>
                </a:solidFill>
                <a:uFill>
                  <a:solidFill>
                    <a:srgbClr val="1A1A1A"/>
                  </a:solidFill>
                </a:uFill>
                <a:latin typeface="Times New Roman"/>
                <a:cs typeface="Times New Roman"/>
              </a:rPr>
              <a:t>21</a:t>
            </a:r>
            <a:r>
              <a:rPr sz="4400" b="1" u="sng" spc="-60" dirty="0">
                <a:solidFill>
                  <a:srgbClr val="1A1A1A"/>
                </a:solidFill>
                <a:uFill>
                  <a:solidFill>
                    <a:srgbClr val="1A1A1A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400" b="1" u="sng" dirty="0">
                <a:solidFill>
                  <a:srgbClr val="1A1A1A"/>
                </a:solidFill>
                <a:uFill>
                  <a:solidFill>
                    <a:srgbClr val="1A1A1A"/>
                  </a:solidFill>
                </a:uFill>
                <a:latin typeface="Times New Roman"/>
                <a:cs typeface="Times New Roman"/>
              </a:rPr>
              <a:t>мая</a:t>
            </a:r>
            <a:r>
              <a:rPr sz="4400" b="1" u="sng" spc="-40" dirty="0">
                <a:solidFill>
                  <a:srgbClr val="1A1A1A"/>
                </a:solidFill>
                <a:uFill>
                  <a:solidFill>
                    <a:srgbClr val="1A1A1A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400" b="1" u="sng" dirty="0">
                <a:solidFill>
                  <a:srgbClr val="1A1A1A"/>
                </a:solidFill>
                <a:uFill>
                  <a:solidFill>
                    <a:srgbClr val="1A1A1A"/>
                  </a:solidFill>
                </a:uFill>
                <a:latin typeface="Times New Roman"/>
                <a:cs typeface="Times New Roman"/>
              </a:rPr>
              <a:t>по</a:t>
            </a:r>
            <a:r>
              <a:rPr sz="4400" b="1" u="sng" spc="-40" dirty="0">
                <a:solidFill>
                  <a:srgbClr val="1A1A1A"/>
                </a:solidFill>
                <a:uFill>
                  <a:solidFill>
                    <a:srgbClr val="1A1A1A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400" b="1" u="sng" dirty="0">
                <a:solidFill>
                  <a:srgbClr val="1A1A1A"/>
                </a:solidFill>
                <a:uFill>
                  <a:solidFill>
                    <a:srgbClr val="1A1A1A"/>
                  </a:solidFill>
                </a:uFill>
                <a:latin typeface="Times New Roman"/>
                <a:cs typeface="Times New Roman"/>
              </a:rPr>
              <a:t>16</a:t>
            </a:r>
            <a:r>
              <a:rPr sz="4400" b="1" u="sng" spc="-35" dirty="0">
                <a:solidFill>
                  <a:srgbClr val="1A1A1A"/>
                </a:solidFill>
                <a:uFill>
                  <a:solidFill>
                    <a:srgbClr val="1A1A1A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400" b="1" u="sng" spc="-20" dirty="0">
                <a:solidFill>
                  <a:srgbClr val="1A1A1A"/>
                </a:solidFill>
                <a:uFill>
                  <a:solidFill>
                    <a:srgbClr val="1A1A1A"/>
                  </a:solidFill>
                </a:uFill>
                <a:latin typeface="Times New Roman"/>
                <a:cs typeface="Times New Roman"/>
              </a:rPr>
              <a:t>июня</a:t>
            </a:r>
            <a:endParaRPr sz="4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4400">
              <a:latin typeface="Times New Roman"/>
              <a:cs typeface="Times New Roman"/>
            </a:endParaRPr>
          </a:p>
          <a:p>
            <a:pPr marL="4445" algn="ctr">
              <a:lnSpc>
                <a:spcPct val="100000"/>
              </a:lnSpc>
            </a:pPr>
            <a:r>
              <a:rPr sz="4400" b="1" u="sng" dirty="0">
                <a:solidFill>
                  <a:srgbClr val="1A1A1A"/>
                </a:solidFill>
                <a:uFill>
                  <a:solidFill>
                    <a:srgbClr val="1A1A1A"/>
                  </a:solidFill>
                </a:uFill>
                <a:latin typeface="Times New Roman"/>
                <a:cs typeface="Times New Roman"/>
              </a:rPr>
              <a:t>С</a:t>
            </a:r>
            <a:r>
              <a:rPr sz="4400" b="1" u="sng" spc="-30" dirty="0">
                <a:solidFill>
                  <a:srgbClr val="1A1A1A"/>
                </a:solidFill>
                <a:uFill>
                  <a:solidFill>
                    <a:srgbClr val="1A1A1A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400" b="1" u="sng" dirty="0">
                <a:solidFill>
                  <a:srgbClr val="1A1A1A"/>
                </a:solidFill>
                <a:uFill>
                  <a:solidFill>
                    <a:srgbClr val="1A1A1A"/>
                  </a:solidFill>
                </a:uFill>
                <a:latin typeface="Times New Roman"/>
                <a:cs typeface="Times New Roman"/>
              </a:rPr>
              <a:t>26</a:t>
            </a:r>
            <a:r>
              <a:rPr sz="4400" b="1" u="sng" spc="-25" dirty="0">
                <a:solidFill>
                  <a:srgbClr val="1A1A1A"/>
                </a:solidFill>
                <a:uFill>
                  <a:solidFill>
                    <a:srgbClr val="1A1A1A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400" b="1" u="sng" dirty="0">
                <a:solidFill>
                  <a:srgbClr val="1A1A1A"/>
                </a:solidFill>
                <a:uFill>
                  <a:solidFill>
                    <a:srgbClr val="1A1A1A"/>
                  </a:solidFill>
                </a:uFill>
                <a:latin typeface="Times New Roman"/>
                <a:cs typeface="Times New Roman"/>
              </a:rPr>
              <a:t>июня</a:t>
            </a:r>
            <a:r>
              <a:rPr sz="4400" b="1" u="sng" spc="-25" dirty="0">
                <a:solidFill>
                  <a:srgbClr val="1A1A1A"/>
                </a:solidFill>
                <a:uFill>
                  <a:solidFill>
                    <a:srgbClr val="1A1A1A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400" b="1" u="sng" dirty="0">
                <a:solidFill>
                  <a:srgbClr val="1A1A1A"/>
                </a:solidFill>
                <a:uFill>
                  <a:solidFill>
                    <a:srgbClr val="1A1A1A"/>
                  </a:solidFill>
                </a:uFill>
                <a:latin typeface="Times New Roman"/>
                <a:cs typeface="Times New Roman"/>
              </a:rPr>
              <a:t>по</a:t>
            </a:r>
            <a:r>
              <a:rPr sz="4400" b="1" u="sng" spc="-30" dirty="0">
                <a:solidFill>
                  <a:srgbClr val="1A1A1A"/>
                </a:solidFill>
                <a:uFill>
                  <a:solidFill>
                    <a:srgbClr val="1A1A1A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400" b="1" u="sng" dirty="0">
                <a:solidFill>
                  <a:srgbClr val="1A1A1A"/>
                </a:solidFill>
                <a:uFill>
                  <a:solidFill>
                    <a:srgbClr val="1A1A1A"/>
                  </a:solidFill>
                </a:uFill>
                <a:latin typeface="Times New Roman"/>
                <a:cs typeface="Times New Roman"/>
              </a:rPr>
              <a:t>2</a:t>
            </a:r>
            <a:r>
              <a:rPr sz="4400" b="1" u="sng" spc="-25" dirty="0">
                <a:solidFill>
                  <a:srgbClr val="1A1A1A"/>
                </a:solidFill>
                <a:uFill>
                  <a:solidFill>
                    <a:srgbClr val="1A1A1A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400" b="1" u="sng" dirty="0">
                <a:solidFill>
                  <a:srgbClr val="1A1A1A"/>
                </a:solidFill>
                <a:uFill>
                  <a:solidFill>
                    <a:srgbClr val="1A1A1A"/>
                  </a:solidFill>
                </a:uFill>
                <a:latin typeface="Times New Roman"/>
                <a:cs typeface="Times New Roman"/>
              </a:rPr>
              <a:t>июля</a:t>
            </a:r>
            <a:r>
              <a:rPr sz="4400" b="1" u="sng" spc="-50" dirty="0">
                <a:solidFill>
                  <a:srgbClr val="1A1A1A"/>
                </a:solidFill>
                <a:uFill>
                  <a:solidFill>
                    <a:srgbClr val="1A1A1A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400" b="1" dirty="0">
                <a:solidFill>
                  <a:srgbClr val="1A1A1A"/>
                </a:solidFill>
                <a:latin typeface="Times New Roman"/>
                <a:cs typeface="Times New Roman"/>
              </a:rPr>
              <a:t>в</a:t>
            </a:r>
            <a:r>
              <a:rPr sz="4400" b="1" spc="-30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4400" b="1" spc="-10" dirty="0">
                <a:solidFill>
                  <a:srgbClr val="1A1A1A"/>
                </a:solidFill>
                <a:latin typeface="Times New Roman"/>
                <a:cs typeface="Times New Roman"/>
              </a:rPr>
              <a:t>расписании</a:t>
            </a:r>
            <a:endParaRPr sz="4400">
              <a:latin typeface="Times New Roman"/>
              <a:cs typeface="Times New Roman"/>
            </a:endParaRPr>
          </a:p>
          <a:p>
            <a:pPr marL="12065" marR="5080" algn="ctr">
              <a:lnSpc>
                <a:spcPct val="100000"/>
              </a:lnSpc>
            </a:pPr>
            <a:r>
              <a:rPr sz="4400" b="1" spc="-10" dirty="0">
                <a:solidFill>
                  <a:srgbClr val="1A1A1A"/>
                </a:solidFill>
                <a:latin typeface="Times New Roman"/>
                <a:cs typeface="Times New Roman"/>
              </a:rPr>
              <a:t>предусмотрены</a:t>
            </a:r>
            <a:r>
              <a:rPr sz="4400" b="1" spc="-95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4400" b="1" dirty="0">
                <a:solidFill>
                  <a:srgbClr val="1A1A1A"/>
                </a:solidFill>
                <a:latin typeface="Times New Roman"/>
                <a:cs typeface="Times New Roman"/>
              </a:rPr>
              <a:t>резервные</a:t>
            </a:r>
            <a:r>
              <a:rPr sz="4400" b="1" spc="-80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4400" b="1" dirty="0">
                <a:solidFill>
                  <a:srgbClr val="1A1A1A"/>
                </a:solidFill>
                <a:latin typeface="Times New Roman"/>
                <a:cs typeface="Times New Roman"/>
              </a:rPr>
              <a:t>дни</a:t>
            </a:r>
            <a:r>
              <a:rPr sz="4400" b="1" spc="-60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4400" b="1" dirty="0">
                <a:solidFill>
                  <a:srgbClr val="1A1A1A"/>
                </a:solidFill>
                <a:latin typeface="Times New Roman"/>
                <a:cs typeface="Times New Roman"/>
              </a:rPr>
              <a:t>для</a:t>
            </a:r>
            <a:r>
              <a:rPr sz="4400" b="1" spc="-90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4400" b="1" spc="-10" dirty="0">
                <a:solidFill>
                  <a:srgbClr val="1A1A1A"/>
                </a:solidFill>
                <a:latin typeface="Times New Roman"/>
                <a:cs typeface="Times New Roman"/>
              </a:rPr>
              <a:t>сдачи </a:t>
            </a:r>
            <a:r>
              <a:rPr sz="4400" b="1" dirty="0">
                <a:solidFill>
                  <a:srgbClr val="1A1A1A"/>
                </a:solidFill>
                <a:latin typeface="Times New Roman"/>
                <a:cs typeface="Times New Roman"/>
              </a:rPr>
              <a:t>экзаменов</a:t>
            </a:r>
            <a:r>
              <a:rPr sz="4400" b="1" spc="-60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4400" b="1" dirty="0">
                <a:solidFill>
                  <a:srgbClr val="1A1A1A"/>
                </a:solidFill>
                <a:latin typeface="Times New Roman"/>
                <a:cs typeface="Times New Roman"/>
              </a:rPr>
              <a:t>по</a:t>
            </a:r>
            <a:r>
              <a:rPr sz="4400" b="1" spc="-35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4400" b="1" dirty="0">
                <a:solidFill>
                  <a:srgbClr val="1A1A1A"/>
                </a:solidFill>
                <a:latin typeface="Times New Roman"/>
                <a:cs typeface="Times New Roman"/>
              </a:rPr>
              <a:t>всем</a:t>
            </a:r>
            <a:r>
              <a:rPr sz="4400" b="1" spc="-35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4400" b="1" spc="-10" dirty="0">
                <a:solidFill>
                  <a:srgbClr val="1A1A1A"/>
                </a:solidFill>
                <a:latin typeface="Times New Roman"/>
                <a:cs typeface="Times New Roman"/>
              </a:rPr>
              <a:t>предметам</a:t>
            </a:r>
            <a:endParaRPr sz="4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71086" y="371983"/>
            <a:ext cx="53733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006FC0"/>
                </a:solidFill>
              </a:rPr>
              <a:t>Порядок</a:t>
            </a:r>
            <a:r>
              <a:rPr sz="3600" spc="-185" dirty="0">
                <a:solidFill>
                  <a:srgbClr val="006FC0"/>
                </a:solidFill>
              </a:rPr>
              <a:t> </a:t>
            </a:r>
            <a:r>
              <a:rPr sz="3600" spc="-40" dirty="0">
                <a:solidFill>
                  <a:srgbClr val="006FC0"/>
                </a:solidFill>
              </a:rPr>
              <a:t>проведения</a:t>
            </a:r>
            <a:r>
              <a:rPr sz="3600" spc="-165" dirty="0">
                <a:solidFill>
                  <a:srgbClr val="006FC0"/>
                </a:solidFill>
              </a:rPr>
              <a:t> </a:t>
            </a:r>
            <a:r>
              <a:rPr sz="3600" spc="-25" dirty="0">
                <a:solidFill>
                  <a:srgbClr val="006FC0"/>
                </a:solidFill>
              </a:rPr>
              <a:t>ГИА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2891" y="957427"/>
            <a:ext cx="11217275" cy="181673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В</a:t>
            </a:r>
            <a:r>
              <a:rPr sz="2000" spc="-10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день</a:t>
            </a:r>
            <a:r>
              <a:rPr sz="2000" spc="-6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проведения</a:t>
            </a:r>
            <a:r>
              <a:rPr sz="20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экзамена</a:t>
            </a:r>
            <a:r>
              <a:rPr sz="2000" spc="-8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учащийся прибывает</a:t>
            </a:r>
            <a:r>
              <a:rPr sz="2000" spc="-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на</a:t>
            </a:r>
            <a:r>
              <a:rPr sz="2000" spc="-5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ППЭ</a:t>
            </a:r>
            <a:r>
              <a:rPr sz="2000"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404040"/>
                </a:solidFill>
                <a:latin typeface="Times New Roman"/>
                <a:cs typeface="Times New Roman"/>
              </a:rPr>
              <a:t>не</a:t>
            </a:r>
            <a:r>
              <a:rPr sz="2000" b="1" i="1" spc="-7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404040"/>
                </a:solidFill>
                <a:latin typeface="Times New Roman"/>
                <a:cs typeface="Times New Roman"/>
              </a:rPr>
              <a:t>ранее</a:t>
            </a:r>
            <a:r>
              <a:rPr sz="2000" b="1" i="1" spc="-7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404040"/>
                </a:solidFill>
                <a:latin typeface="Times New Roman"/>
                <a:cs typeface="Times New Roman"/>
              </a:rPr>
              <a:t>09.00</a:t>
            </a:r>
            <a:r>
              <a:rPr sz="2000" b="1" i="1" spc="-114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по</a:t>
            </a:r>
            <a:r>
              <a:rPr sz="2000" spc="-7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5" dirty="0">
                <a:solidFill>
                  <a:srgbClr val="404040"/>
                </a:solidFill>
                <a:latin typeface="Times New Roman"/>
                <a:cs typeface="Times New Roman"/>
              </a:rPr>
              <a:t>московскому</a:t>
            </a:r>
            <a:r>
              <a:rPr sz="2000" spc="-7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времени.</a:t>
            </a:r>
            <a:endParaRPr sz="2000">
              <a:latin typeface="Times New Roman"/>
              <a:cs typeface="Times New Roman"/>
            </a:endParaRPr>
          </a:p>
          <a:p>
            <a:pPr marL="12700" marR="55880">
              <a:lnSpc>
                <a:spcPct val="100000"/>
              </a:lnSpc>
              <a:spcBef>
                <a:spcPts val="695"/>
              </a:spcBef>
            </a:pP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Допуск</a:t>
            </a:r>
            <a:r>
              <a:rPr sz="2000" spc="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в</a:t>
            </a:r>
            <a:r>
              <a:rPr sz="20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ППЭ</a:t>
            </a:r>
            <a:r>
              <a:rPr sz="20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осуществляется</a:t>
            </a:r>
            <a:r>
              <a:rPr sz="2000" spc="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404040"/>
                </a:solidFill>
                <a:latin typeface="Times New Roman"/>
                <a:cs typeface="Times New Roman"/>
              </a:rPr>
              <a:t>при</a:t>
            </a:r>
            <a:r>
              <a:rPr sz="2000" b="1" i="1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404040"/>
                </a:solidFill>
                <a:latin typeface="Times New Roman"/>
                <a:cs typeface="Times New Roman"/>
              </a:rPr>
              <a:t>наличии</a:t>
            </a:r>
            <a:r>
              <a:rPr sz="2000" b="1" i="1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i="1" spc="-10" dirty="0">
                <a:solidFill>
                  <a:srgbClr val="404040"/>
                </a:solidFill>
                <a:latin typeface="Times New Roman"/>
                <a:cs typeface="Times New Roman"/>
              </a:rPr>
              <a:t>документа</a:t>
            </a:r>
            <a:r>
              <a:rPr sz="2000" b="1" i="1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i="1" spc="-10" dirty="0">
                <a:solidFill>
                  <a:srgbClr val="404040"/>
                </a:solidFill>
                <a:latin typeface="Times New Roman"/>
                <a:cs typeface="Times New Roman"/>
              </a:rPr>
              <a:t>удостоверяющего</a:t>
            </a:r>
            <a:r>
              <a:rPr sz="2000" b="1" i="1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404040"/>
                </a:solidFill>
                <a:latin typeface="Times New Roman"/>
                <a:cs typeface="Times New Roman"/>
              </a:rPr>
              <a:t>личность</a:t>
            </a:r>
            <a:r>
              <a:rPr sz="2000" b="1" i="1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404040"/>
                </a:solidFill>
                <a:latin typeface="Times New Roman"/>
                <a:cs typeface="Times New Roman"/>
              </a:rPr>
              <a:t>и</a:t>
            </a:r>
            <a:r>
              <a:rPr sz="2000" b="1" i="1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404040"/>
                </a:solidFill>
                <a:latin typeface="Times New Roman"/>
                <a:cs typeface="Times New Roman"/>
              </a:rPr>
              <a:t>при</a:t>
            </a:r>
            <a:r>
              <a:rPr sz="2000" b="1" i="1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i="1" spc="-10" dirty="0">
                <a:solidFill>
                  <a:srgbClr val="404040"/>
                </a:solidFill>
                <a:latin typeface="Times New Roman"/>
                <a:cs typeface="Times New Roman"/>
              </a:rPr>
              <a:t>наличии </a:t>
            </a:r>
            <a:r>
              <a:rPr sz="2000" b="1" i="1" dirty="0">
                <a:solidFill>
                  <a:srgbClr val="404040"/>
                </a:solidFill>
                <a:latin typeface="Times New Roman"/>
                <a:cs typeface="Times New Roman"/>
              </a:rPr>
              <a:t>в</a:t>
            </a:r>
            <a:r>
              <a:rPr sz="2000" b="1" i="1" spc="-4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i="1" spc="-20" dirty="0">
                <a:solidFill>
                  <a:srgbClr val="404040"/>
                </a:solidFill>
                <a:latin typeface="Times New Roman"/>
                <a:cs typeface="Times New Roman"/>
              </a:rPr>
              <a:t>списках</a:t>
            </a:r>
            <a:r>
              <a:rPr sz="2000" b="1" i="1" spc="-4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i="1" spc="-10" dirty="0">
                <a:solidFill>
                  <a:srgbClr val="404040"/>
                </a:solidFill>
                <a:latin typeface="Times New Roman"/>
                <a:cs typeface="Times New Roman"/>
              </a:rPr>
              <a:t>распределения.</a:t>
            </a:r>
            <a:endParaRPr sz="20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710"/>
              </a:spcBef>
              <a:tabLst>
                <a:tab pos="321945" algn="l"/>
                <a:tab pos="1167765" algn="l"/>
                <a:tab pos="2400935" algn="l"/>
                <a:tab pos="3612515" algn="l"/>
                <a:tab pos="3997960" algn="l"/>
                <a:tab pos="5040630" algn="l"/>
                <a:tab pos="5443220" algn="l"/>
                <a:tab pos="6878955" algn="l"/>
                <a:tab pos="7139305" algn="l"/>
                <a:tab pos="7875270" algn="l"/>
                <a:tab pos="8408670" algn="l"/>
                <a:tab pos="9035415" algn="l"/>
                <a:tab pos="9815830" algn="l"/>
                <a:tab pos="10951210" algn="l"/>
              </a:tabLst>
            </a:pPr>
            <a:r>
              <a:rPr sz="2000" spc="-50" dirty="0">
                <a:solidFill>
                  <a:srgbClr val="404040"/>
                </a:solidFill>
                <a:latin typeface="Times New Roman"/>
                <a:cs typeface="Times New Roman"/>
              </a:rPr>
              <a:t>В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случае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опоздания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участника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	</a:t>
            </a:r>
            <a:r>
              <a:rPr sz="2000" spc="-25" dirty="0">
                <a:solidFill>
                  <a:srgbClr val="404040"/>
                </a:solidFill>
                <a:latin typeface="Times New Roman"/>
                <a:cs typeface="Times New Roman"/>
              </a:rPr>
              <a:t>на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экзамен,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	</a:t>
            </a:r>
            <a:r>
              <a:rPr sz="2000" spc="-25" dirty="0">
                <a:solidFill>
                  <a:srgbClr val="404040"/>
                </a:solidFill>
                <a:latin typeface="Times New Roman"/>
                <a:cs typeface="Times New Roman"/>
              </a:rPr>
              <a:t>он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допускается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	</a:t>
            </a:r>
            <a:r>
              <a:rPr sz="2000" spc="-50" dirty="0">
                <a:solidFill>
                  <a:srgbClr val="404040"/>
                </a:solidFill>
                <a:latin typeface="Times New Roman"/>
                <a:cs typeface="Times New Roman"/>
              </a:rPr>
              <a:t>в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	</a:t>
            </a:r>
            <a:r>
              <a:rPr sz="2000" spc="-20" dirty="0">
                <a:solidFill>
                  <a:srgbClr val="404040"/>
                </a:solidFill>
                <a:latin typeface="Times New Roman"/>
                <a:cs typeface="Times New Roman"/>
              </a:rPr>
              <a:t>ППЭ,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	</a:t>
            </a:r>
            <a:r>
              <a:rPr sz="2000" spc="-25" dirty="0">
                <a:solidFill>
                  <a:srgbClr val="404040"/>
                </a:solidFill>
                <a:latin typeface="Times New Roman"/>
                <a:cs typeface="Times New Roman"/>
              </a:rPr>
              <a:t>при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	</a:t>
            </a:r>
            <a:r>
              <a:rPr sz="2000" spc="-20" dirty="0">
                <a:solidFill>
                  <a:srgbClr val="404040"/>
                </a:solidFill>
                <a:latin typeface="Times New Roman"/>
                <a:cs typeface="Times New Roman"/>
              </a:rPr>
              <a:t>этом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	</a:t>
            </a:r>
            <a:r>
              <a:rPr sz="2000" b="1" i="1" spc="-10" dirty="0">
                <a:solidFill>
                  <a:srgbClr val="404040"/>
                </a:solidFill>
                <a:latin typeface="Times New Roman"/>
                <a:cs typeface="Times New Roman"/>
              </a:rPr>
              <a:t>время</a:t>
            </a:r>
            <a:r>
              <a:rPr sz="2000" b="1" i="1" dirty="0">
                <a:solidFill>
                  <a:srgbClr val="404040"/>
                </a:solidFill>
                <a:latin typeface="Times New Roman"/>
                <a:cs typeface="Times New Roman"/>
              </a:rPr>
              <a:t>	</a:t>
            </a:r>
            <a:r>
              <a:rPr sz="2000" b="1" i="1" spc="-10" dirty="0">
                <a:solidFill>
                  <a:srgbClr val="404040"/>
                </a:solidFill>
                <a:latin typeface="Times New Roman"/>
                <a:cs typeface="Times New Roman"/>
              </a:rPr>
              <a:t>экзамена</a:t>
            </a:r>
            <a:r>
              <a:rPr sz="2000" b="1" i="1" dirty="0">
                <a:solidFill>
                  <a:srgbClr val="404040"/>
                </a:solidFill>
                <a:latin typeface="Times New Roman"/>
                <a:cs typeface="Times New Roman"/>
              </a:rPr>
              <a:t>	</a:t>
            </a:r>
            <a:r>
              <a:rPr sz="2000" b="1" i="1" spc="-25" dirty="0">
                <a:solidFill>
                  <a:srgbClr val="404040"/>
                </a:solidFill>
                <a:latin typeface="Times New Roman"/>
                <a:cs typeface="Times New Roman"/>
              </a:rPr>
              <a:t>не </a:t>
            </a:r>
            <a:r>
              <a:rPr sz="2000" b="1" i="1" spc="-10" dirty="0">
                <a:solidFill>
                  <a:srgbClr val="404040"/>
                </a:solidFill>
                <a:latin typeface="Times New Roman"/>
                <a:cs typeface="Times New Roman"/>
              </a:rPr>
              <a:t>продлевается.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3400" y="2895600"/>
            <a:ext cx="11201400" cy="1108075"/>
          </a:xfrm>
          <a:prstGeom prst="rect">
            <a:avLst/>
          </a:prstGeom>
          <a:ln w="24384">
            <a:solidFill>
              <a:srgbClr val="538ED3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 marL="77470" marR="133350" algn="just">
              <a:lnSpc>
                <a:spcPts val="2880"/>
              </a:lnSpc>
              <a:spcBef>
                <a:spcPts val="15"/>
              </a:spcBef>
            </a:pPr>
            <a:r>
              <a:rPr sz="2400" dirty="0">
                <a:latin typeface="Times New Roman"/>
                <a:cs typeface="Times New Roman"/>
              </a:rPr>
              <a:t>Во</a:t>
            </a:r>
            <a:r>
              <a:rPr sz="2400" spc="1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время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экзамена</a:t>
            </a:r>
            <a:r>
              <a:rPr sz="2400" spc="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обучающиеся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выходят</a:t>
            </a:r>
            <a:r>
              <a:rPr sz="2400" spc="1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из</a:t>
            </a:r>
            <a:r>
              <a:rPr sz="2400" spc="130" dirty="0">
                <a:latin typeface="Times New Roman"/>
                <a:cs typeface="Times New Roman"/>
              </a:rPr>
              <a:t> </a:t>
            </a:r>
            <a:r>
              <a:rPr sz="2400" spc="-75" dirty="0">
                <a:latin typeface="Times New Roman"/>
                <a:cs typeface="Times New Roman"/>
              </a:rPr>
              <a:t>аудитории</a:t>
            </a:r>
            <a:r>
              <a:rPr sz="2400" spc="11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1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перемещаются</a:t>
            </a:r>
            <a:r>
              <a:rPr sz="2400" spc="1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по</a:t>
            </a:r>
            <a:r>
              <a:rPr sz="2400" spc="1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ППЭ</a:t>
            </a:r>
            <a:r>
              <a:rPr sz="2400" spc="150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в </a:t>
            </a:r>
            <a:r>
              <a:rPr sz="2400" dirty="0">
                <a:latin typeface="Times New Roman"/>
                <a:cs typeface="Times New Roman"/>
              </a:rPr>
              <a:t>сопровождении</a:t>
            </a:r>
            <a:r>
              <a:rPr sz="2400" spc="25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одного</a:t>
            </a:r>
            <a:r>
              <a:rPr sz="2400" spc="2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из</a:t>
            </a:r>
            <a:r>
              <a:rPr sz="2400" spc="2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организаторов.</a:t>
            </a:r>
            <a:r>
              <a:rPr sz="2400" spc="2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При</a:t>
            </a:r>
            <a:r>
              <a:rPr sz="2400" spc="2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выходе</a:t>
            </a:r>
            <a:r>
              <a:rPr sz="2400" spc="2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из</a:t>
            </a:r>
            <a:r>
              <a:rPr sz="2400" spc="275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Times New Roman"/>
                <a:cs typeface="Times New Roman"/>
              </a:rPr>
              <a:t>аудитории</a:t>
            </a:r>
            <a:r>
              <a:rPr sz="2400" spc="2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обучающиеся </a:t>
            </a:r>
            <a:r>
              <a:rPr sz="2400" dirty="0">
                <a:latin typeface="Times New Roman"/>
                <a:cs typeface="Times New Roman"/>
              </a:rPr>
              <a:t>оставляют</a:t>
            </a:r>
            <a:r>
              <a:rPr sz="2400" spc="-10" dirty="0">
                <a:latin typeface="Times New Roman"/>
                <a:cs typeface="Times New Roman"/>
              </a:rPr>
              <a:t> экзаменационные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материалы</a:t>
            </a:r>
            <a:r>
              <a:rPr sz="2400" spc="-1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-1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черновики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на</a:t>
            </a:r>
            <a:r>
              <a:rPr sz="2400" spc="-14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рабочем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столе.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28827" y="4262628"/>
            <a:ext cx="11210925" cy="2113915"/>
            <a:chOff x="528827" y="4262628"/>
            <a:chExt cx="11210925" cy="2113915"/>
          </a:xfrm>
        </p:grpSpPr>
        <p:sp>
          <p:nvSpPr>
            <p:cNvPr id="6" name="object 6"/>
            <p:cNvSpPr/>
            <p:nvPr/>
          </p:nvSpPr>
          <p:spPr>
            <a:xfrm>
              <a:off x="533399" y="4267200"/>
              <a:ext cx="11201400" cy="2105025"/>
            </a:xfrm>
            <a:custGeom>
              <a:avLst/>
              <a:gdLst/>
              <a:ahLst/>
              <a:cxnLst/>
              <a:rect l="l" t="t" r="r" b="b"/>
              <a:pathLst>
                <a:path w="11201400" h="2105025">
                  <a:moveTo>
                    <a:pt x="11201400" y="0"/>
                  </a:moveTo>
                  <a:lnTo>
                    <a:pt x="0" y="0"/>
                  </a:lnTo>
                  <a:lnTo>
                    <a:pt x="0" y="2104644"/>
                  </a:lnTo>
                  <a:lnTo>
                    <a:pt x="11201400" y="2104644"/>
                  </a:lnTo>
                  <a:lnTo>
                    <a:pt x="11201400" y="0"/>
                  </a:lnTo>
                  <a:close/>
                </a:path>
              </a:pathLst>
            </a:custGeom>
            <a:solidFill>
              <a:srgbClr val="B8CD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33399" y="4267200"/>
              <a:ext cx="11201400" cy="2105025"/>
            </a:xfrm>
            <a:custGeom>
              <a:avLst/>
              <a:gdLst/>
              <a:ahLst/>
              <a:cxnLst/>
              <a:rect l="l" t="t" r="r" b="b"/>
              <a:pathLst>
                <a:path w="11201400" h="2105025">
                  <a:moveTo>
                    <a:pt x="0" y="2104644"/>
                  </a:moveTo>
                  <a:lnTo>
                    <a:pt x="11201400" y="2104644"/>
                  </a:lnTo>
                  <a:lnTo>
                    <a:pt x="11201400" y="0"/>
                  </a:lnTo>
                  <a:lnTo>
                    <a:pt x="0" y="0"/>
                  </a:lnTo>
                  <a:lnTo>
                    <a:pt x="0" y="2104644"/>
                  </a:lnTo>
                  <a:close/>
                </a:path>
              </a:pathLst>
            </a:custGeom>
            <a:ln w="9144">
              <a:solidFill>
                <a:srgbClr val="538ED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18744" y="4211192"/>
            <a:ext cx="11017250" cy="2112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just">
              <a:lnSpc>
                <a:spcPct val="1141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Участники</a:t>
            </a:r>
            <a:r>
              <a:rPr sz="2400" spc="470" dirty="0">
                <a:latin typeface="Times New Roman"/>
                <a:cs typeface="Times New Roman"/>
              </a:rPr>
              <a:t>  </a:t>
            </a:r>
            <a:r>
              <a:rPr sz="2400" spc="-20" dirty="0">
                <a:latin typeface="Times New Roman"/>
                <a:cs typeface="Times New Roman"/>
              </a:rPr>
              <a:t>ГИА-</a:t>
            </a:r>
            <a:r>
              <a:rPr sz="2400" dirty="0">
                <a:latin typeface="Times New Roman"/>
                <a:cs typeface="Times New Roman"/>
              </a:rPr>
              <a:t>9,</a:t>
            </a:r>
            <a:r>
              <a:rPr sz="2400" spc="47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допустившие</a:t>
            </a:r>
            <a:r>
              <a:rPr sz="2400" spc="47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нарушение</a:t>
            </a:r>
            <a:r>
              <a:rPr sz="2400" spc="47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порядка</a:t>
            </a:r>
            <a:r>
              <a:rPr sz="2400" spc="47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проведения</a:t>
            </a:r>
            <a:r>
              <a:rPr sz="2400" spc="470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экзамена</a:t>
            </a:r>
            <a:r>
              <a:rPr sz="2400" b="1" spc="-10" dirty="0">
                <a:latin typeface="Times New Roman"/>
                <a:cs typeface="Times New Roman"/>
              </a:rPr>
              <a:t>, </a:t>
            </a:r>
            <a:r>
              <a:rPr sz="2400" b="1" dirty="0">
                <a:latin typeface="Times New Roman"/>
                <a:cs typeface="Times New Roman"/>
              </a:rPr>
              <a:t>удаляются</a:t>
            </a:r>
            <a:r>
              <a:rPr sz="2400" b="1" spc="3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из</a:t>
            </a:r>
            <a:r>
              <a:rPr sz="2400" b="1" spc="3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ППЭ</a:t>
            </a:r>
            <a:r>
              <a:rPr sz="2400" dirty="0">
                <a:latin typeface="Times New Roman"/>
                <a:cs typeface="Times New Roman"/>
              </a:rPr>
              <a:t>.</a:t>
            </a:r>
            <a:r>
              <a:rPr sz="2400" spc="3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По</a:t>
            </a:r>
            <a:r>
              <a:rPr sz="2400" spc="3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данному</a:t>
            </a:r>
            <a:r>
              <a:rPr sz="2400" spc="3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факту</a:t>
            </a:r>
            <a:r>
              <a:rPr sz="2400" spc="3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составляется</a:t>
            </a:r>
            <a:r>
              <a:rPr sz="2400" spc="3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акт,</a:t>
            </a:r>
            <a:r>
              <a:rPr sz="2400" spc="3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который</a:t>
            </a:r>
            <a:r>
              <a:rPr sz="2400" spc="3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передаётся</a:t>
            </a:r>
            <a:r>
              <a:rPr sz="2400" spc="32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на </a:t>
            </a:r>
            <a:r>
              <a:rPr sz="2400" dirty="0">
                <a:latin typeface="Times New Roman"/>
                <a:cs typeface="Times New Roman"/>
              </a:rPr>
              <a:t>рассмотрение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ГЭК.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Если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факт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нарушения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участником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ГИА-9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порядка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проведения </a:t>
            </a:r>
            <a:r>
              <a:rPr sz="2400" dirty="0">
                <a:latin typeface="Times New Roman"/>
                <a:cs typeface="Times New Roman"/>
              </a:rPr>
              <a:t>экзамена</a:t>
            </a:r>
            <a:r>
              <a:rPr sz="2400" spc="2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подтверждается,</a:t>
            </a:r>
            <a:r>
              <a:rPr sz="2400" spc="22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ГЭК</a:t>
            </a:r>
            <a:r>
              <a:rPr sz="2400" spc="2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принимает</a:t>
            </a:r>
            <a:r>
              <a:rPr sz="2400" spc="2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решение</a:t>
            </a:r>
            <a:r>
              <a:rPr sz="2400" spc="22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об</a:t>
            </a:r>
            <a:r>
              <a:rPr sz="2400" spc="22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аннулировании</a:t>
            </a:r>
            <a:r>
              <a:rPr sz="2400" spc="24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результатов </a:t>
            </a:r>
            <a:r>
              <a:rPr sz="2400" dirty="0">
                <a:latin typeface="Times New Roman"/>
                <a:cs typeface="Times New Roman"/>
              </a:rPr>
              <a:t>участника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ГИА-</a:t>
            </a:r>
            <a:r>
              <a:rPr sz="2400" dirty="0">
                <a:latin typeface="Times New Roman"/>
                <a:cs typeface="Times New Roman"/>
              </a:rPr>
              <a:t>9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по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соответствующему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учебному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предмету.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33340" y="535381"/>
            <a:ext cx="33381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45" dirty="0">
                <a:solidFill>
                  <a:srgbClr val="006FC0"/>
                </a:solidFill>
              </a:rPr>
              <a:t>ЗАПРЕЩЕНО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1491" y="1124887"/>
            <a:ext cx="10835005" cy="308419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92710" indent="-11430" algn="just">
              <a:lnSpc>
                <a:spcPct val="124000"/>
              </a:lnSpc>
              <a:spcBef>
                <a:spcPts val="110"/>
              </a:spcBef>
              <a:buSzPct val="95833"/>
              <a:buFont typeface="Times New Roman"/>
              <a:buChar char="•"/>
              <a:tabLst>
                <a:tab pos="115570" algn="l"/>
              </a:tabLst>
            </a:pP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	Наличие</a:t>
            </a:r>
            <a:r>
              <a:rPr sz="2400" b="1" spc="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средств</a:t>
            </a:r>
            <a:r>
              <a:rPr sz="24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связи,</a:t>
            </a:r>
            <a:r>
              <a:rPr sz="2400" b="1" spc="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электронно-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вычислительной</a:t>
            </a:r>
            <a:r>
              <a:rPr sz="24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техники,</a:t>
            </a:r>
            <a:r>
              <a:rPr sz="2400" b="1" spc="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фото,</a:t>
            </a:r>
            <a:r>
              <a:rPr sz="2400" b="1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65" dirty="0">
                <a:solidFill>
                  <a:srgbClr val="FF0000"/>
                </a:solidFill>
                <a:latin typeface="Times New Roman"/>
                <a:cs typeface="Times New Roman"/>
              </a:rPr>
              <a:t>аудио</a:t>
            </a:r>
            <a:r>
              <a:rPr sz="2400" b="1" spc="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50" dirty="0">
                <a:solidFill>
                  <a:srgbClr val="FF0000"/>
                </a:solidFill>
                <a:latin typeface="Times New Roman"/>
                <a:cs typeface="Times New Roman"/>
              </a:rPr>
              <a:t>и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видеоаппаратуры,</a:t>
            </a:r>
            <a:r>
              <a:rPr sz="2400" b="1" spc="2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справочных</a:t>
            </a:r>
            <a:r>
              <a:rPr sz="2400" b="1" spc="3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материалов,</a:t>
            </a:r>
            <a:r>
              <a:rPr sz="2400" b="1" spc="2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письменных</a:t>
            </a:r>
            <a:r>
              <a:rPr sz="2400" b="1" spc="25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заметок</a:t>
            </a:r>
            <a:r>
              <a:rPr sz="2400" b="1" spc="3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2400" b="1" spc="25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4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иных 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средств</a:t>
            </a:r>
            <a:r>
              <a:rPr sz="2400" b="1" spc="-1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хранения</a:t>
            </a:r>
            <a:r>
              <a:rPr sz="2400" b="1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24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передачи</a:t>
            </a:r>
            <a:r>
              <a:rPr sz="2400" b="1" spc="-11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информации.</a:t>
            </a:r>
            <a:endParaRPr sz="2400">
              <a:latin typeface="Times New Roman"/>
              <a:cs typeface="Times New Roman"/>
            </a:endParaRPr>
          </a:p>
          <a:p>
            <a:pPr marL="12700" marR="5715" indent="-10795" algn="just">
              <a:lnSpc>
                <a:spcPct val="100000"/>
              </a:lnSpc>
              <a:spcBef>
                <a:spcPts val="1235"/>
              </a:spcBef>
              <a:buSzPct val="95833"/>
              <a:buFont typeface="Times New Roman"/>
              <a:buChar char="•"/>
              <a:tabLst>
                <a:tab pos="116205" algn="l"/>
              </a:tabLst>
            </a:pP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	Вынос</a:t>
            </a:r>
            <a:r>
              <a:rPr sz="2400" b="1" spc="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2400" b="1" spc="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45" dirty="0">
                <a:solidFill>
                  <a:srgbClr val="FF0000"/>
                </a:solidFill>
                <a:latin typeface="Times New Roman"/>
                <a:cs typeface="Times New Roman"/>
              </a:rPr>
              <a:t>аудитории</a:t>
            </a:r>
            <a:r>
              <a:rPr sz="2400" b="1" spc="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2400" b="1" spc="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ППЭ</a:t>
            </a:r>
            <a:r>
              <a:rPr sz="2400" b="1" spc="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экзаменационных</a:t>
            </a:r>
            <a:r>
              <a:rPr sz="2400" b="1" spc="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материалов</a:t>
            </a:r>
            <a:r>
              <a:rPr sz="2400" b="1" spc="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на</a:t>
            </a:r>
            <a:r>
              <a:rPr sz="2400" b="1" spc="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бумажном</a:t>
            </a:r>
            <a:r>
              <a:rPr sz="2400" b="1" spc="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или электронном</a:t>
            </a:r>
            <a:r>
              <a:rPr sz="2400" b="1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носителях,</a:t>
            </a:r>
            <a:r>
              <a:rPr sz="2400" b="1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их</a:t>
            </a:r>
            <a:r>
              <a:rPr sz="2400" b="1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фотографирование.</a:t>
            </a:r>
            <a:endParaRPr sz="2400">
              <a:latin typeface="Times New Roman"/>
              <a:cs typeface="Times New Roman"/>
            </a:endParaRPr>
          </a:p>
          <a:p>
            <a:pPr marL="12700" marR="5080" indent="-9525" algn="just">
              <a:lnSpc>
                <a:spcPct val="100000"/>
              </a:lnSpc>
              <a:spcBef>
                <a:spcPts val="600"/>
              </a:spcBef>
              <a:buSzPct val="95833"/>
              <a:buFont typeface="Times New Roman"/>
              <a:buChar char="•"/>
              <a:tabLst>
                <a:tab pos="117475" algn="l"/>
              </a:tabLst>
            </a:pP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	Оказание</a:t>
            </a:r>
            <a:r>
              <a:rPr sz="2400" b="1" spc="5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содействия</a:t>
            </a:r>
            <a:r>
              <a:rPr sz="2400" b="1" spc="5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другим</a:t>
            </a:r>
            <a:r>
              <a:rPr sz="2400" b="1" spc="5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участникам</a:t>
            </a:r>
            <a:r>
              <a:rPr sz="2400" b="1" spc="5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ОГЭ,</a:t>
            </a:r>
            <a:r>
              <a:rPr sz="2400" b="1" spc="5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2400" b="1" spc="5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том</a:t>
            </a:r>
            <a:r>
              <a:rPr sz="2400" b="1" spc="5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числе</a:t>
            </a:r>
            <a:r>
              <a:rPr sz="2400" b="1" spc="5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передача</a:t>
            </a:r>
            <a:r>
              <a:rPr sz="2400" b="1" spc="5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им </a:t>
            </a:r>
            <a:r>
              <a:rPr sz="24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указанных</a:t>
            </a:r>
            <a:r>
              <a:rPr sz="2400" b="1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средств</a:t>
            </a:r>
            <a:r>
              <a:rPr sz="2400" b="1" spc="-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24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материалов.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96311" y="4654296"/>
            <a:ext cx="1246632" cy="1246631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3965447" y="4654296"/>
            <a:ext cx="2270760" cy="1313815"/>
            <a:chOff x="3965447" y="4654296"/>
            <a:chExt cx="2270760" cy="131381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029455" y="4712208"/>
              <a:ext cx="2124455" cy="1155191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65447" y="4654296"/>
              <a:ext cx="2270760" cy="1313687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4029455" y="4712208"/>
              <a:ext cx="2124710" cy="1152525"/>
            </a:xfrm>
            <a:custGeom>
              <a:avLst/>
              <a:gdLst/>
              <a:ahLst/>
              <a:cxnLst/>
              <a:rect l="l" t="t" r="r" b="b"/>
              <a:pathLst>
                <a:path w="2124710" h="1152525">
                  <a:moveTo>
                    <a:pt x="0" y="0"/>
                  </a:moveTo>
                  <a:lnTo>
                    <a:pt x="2124456" y="1152144"/>
                  </a:lnTo>
                </a:path>
              </a:pathLst>
            </a:custGeom>
            <a:ln w="853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382511" y="4565903"/>
            <a:ext cx="1399032" cy="1402080"/>
          </a:xfrm>
          <a:prstGeom prst="rect">
            <a:avLst/>
          </a:prstGeom>
        </p:spPr>
      </p:pic>
      <p:grpSp>
        <p:nvGrpSpPr>
          <p:cNvPr id="10" name="object 10"/>
          <p:cNvGrpSpPr/>
          <p:nvPr/>
        </p:nvGrpSpPr>
        <p:grpSpPr>
          <a:xfrm>
            <a:off x="8183880" y="4590288"/>
            <a:ext cx="1862455" cy="1356360"/>
            <a:chOff x="8183880" y="4590288"/>
            <a:chExt cx="1862455" cy="1356360"/>
          </a:xfrm>
        </p:grpSpPr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50936" y="4645152"/>
              <a:ext cx="1712976" cy="1197864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183880" y="4590288"/>
              <a:ext cx="1862327" cy="1356360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8250936" y="4645152"/>
              <a:ext cx="1713230" cy="1197610"/>
            </a:xfrm>
            <a:custGeom>
              <a:avLst/>
              <a:gdLst/>
              <a:ahLst/>
              <a:cxnLst/>
              <a:rect l="l" t="t" r="r" b="b"/>
              <a:pathLst>
                <a:path w="1713229" h="1197610">
                  <a:moveTo>
                    <a:pt x="0" y="0"/>
                  </a:moveTo>
                  <a:lnTo>
                    <a:pt x="1712722" y="1197432"/>
                  </a:lnTo>
                </a:path>
              </a:pathLst>
            </a:custGeom>
            <a:ln w="853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56838" y="427990"/>
            <a:ext cx="48901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40" dirty="0">
                <a:solidFill>
                  <a:srgbClr val="006FC0"/>
                </a:solidFill>
              </a:rPr>
              <a:t>Повторная</a:t>
            </a:r>
            <a:r>
              <a:rPr spc="-185" dirty="0">
                <a:solidFill>
                  <a:srgbClr val="006FC0"/>
                </a:solidFill>
              </a:rPr>
              <a:t> </a:t>
            </a:r>
            <a:r>
              <a:rPr spc="-135" dirty="0">
                <a:solidFill>
                  <a:srgbClr val="006FC0"/>
                </a:solidFill>
              </a:rPr>
              <a:t>сдача</a:t>
            </a:r>
            <a:r>
              <a:rPr spc="-155" dirty="0">
                <a:solidFill>
                  <a:srgbClr val="006FC0"/>
                </a:solidFill>
              </a:rPr>
              <a:t> </a:t>
            </a:r>
            <a:r>
              <a:rPr spc="-25" dirty="0">
                <a:solidFill>
                  <a:srgbClr val="006FC0"/>
                </a:solidFill>
              </a:rPr>
              <a:t>ГИА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212850"/>
            <a:ext cx="10817225" cy="476250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5080" algn="just">
              <a:lnSpc>
                <a:spcPts val="2160"/>
              </a:lnSpc>
              <a:spcBef>
                <a:spcPts val="375"/>
              </a:spcBef>
            </a:pP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По</a:t>
            </a:r>
            <a:r>
              <a:rPr sz="2000" spc="-7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Times New Roman"/>
                <a:cs typeface="Times New Roman"/>
              </a:rPr>
              <a:t>решению</a:t>
            </a:r>
            <a:r>
              <a:rPr sz="2000" spc="-5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404040"/>
                </a:solidFill>
                <a:latin typeface="Times New Roman"/>
                <a:cs typeface="Times New Roman"/>
              </a:rPr>
              <a:t>председателя</a:t>
            </a:r>
            <a:r>
              <a:rPr sz="2000" spc="-6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ГЭК</a:t>
            </a:r>
            <a:r>
              <a:rPr sz="2000" spc="-6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Times New Roman"/>
                <a:cs typeface="Times New Roman"/>
              </a:rPr>
              <a:t>повторно</a:t>
            </a:r>
            <a:r>
              <a:rPr sz="2000" spc="-5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к</a:t>
            </a:r>
            <a:r>
              <a:rPr sz="2000" spc="-5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Times New Roman"/>
                <a:cs typeface="Times New Roman"/>
              </a:rPr>
              <a:t>сдаче</a:t>
            </a:r>
            <a:r>
              <a:rPr sz="2000" spc="-5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404040"/>
                </a:solidFill>
                <a:latin typeface="Times New Roman"/>
                <a:cs typeface="Times New Roman"/>
              </a:rPr>
              <a:t>ГИА-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9</a:t>
            </a:r>
            <a:r>
              <a:rPr sz="2000" spc="-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по</a:t>
            </a:r>
            <a:r>
              <a:rPr sz="2000" spc="-5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Times New Roman"/>
                <a:cs typeface="Times New Roman"/>
              </a:rPr>
              <a:t>соответствующему</a:t>
            </a:r>
            <a:r>
              <a:rPr sz="2000" spc="-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учебному</a:t>
            </a:r>
            <a:r>
              <a:rPr sz="2000" spc="-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Times New Roman"/>
                <a:cs typeface="Times New Roman"/>
              </a:rPr>
              <a:t>предмету</a:t>
            </a:r>
            <a:r>
              <a:rPr sz="2000" spc="-5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0" dirty="0">
                <a:solidFill>
                  <a:srgbClr val="404040"/>
                </a:solidFill>
                <a:latin typeface="Times New Roman"/>
                <a:cs typeface="Times New Roman"/>
              </a:rPr>
              <a:t>в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текущем</a:t>
            </a:r>
            <a:r>
              <a:rPr sz="2000" spc="405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учебном</a:t>
            </a:r>
            <a:r>
              <a:rPr sz="2000" spc="405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году</a:t>
            </a:r>
            <a:r>
              <a:rPr sz="2000" spc="405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(резервные</a:t>
            </a:r>
            <a:r>
              <a:rPr sz="2000" spc="409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сроки</a:t>
            </a:r>
            <a:r>
              <a:rPr sz="2000" spc="405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основного</a:t>
            </a:r>
            <a:r>
              <a:rPr sz="2000" spc="405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периода)</a:t>
            </a:r>
            <a:r>
              <a:rPr sz="2000" spc="405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допускаются</a:t>
            </a:r>
            <a:r>
              <a:rPr sz="2000" spc="415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следующие обучающиеся: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40"/>
              </a:spcBef>
            </a:pPr>
            <a:endParaRPr sz="2000">
              <a:latin typeface="Times New Roman"/>
              <a:cs typeface="Times New Roman"/>
            </a:endParaRPr>
          </a:p>
          <a:p>
            <a:pPr marL="194945" marR="5715" indent="-182880" algn="just">
              <a:lnSpc>
                <a:spcPts val="2160"/>
              </a:lnSpc>
              <a:buClr>
                <a:srgbClr val="619DD1"/>
              </a:buClr>
              <a:buSzPct val="80000"/>
              <a:buFont typeface="Wingdings"/>
              <a:buChar char=""/>
              <a:tabLst>
                <a:tab pos="194945" algn="l"/>
              </a:tabLst>
            </a:pP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получившие</a:t>
            </a:r>
            <a:r>
              <a:rPr sz="2000" spc="39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на</a:t>
            </a:r>
            <a:r>
              <a:rPr sz="2000" spc="4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404040"/>
                </a:solidFill>
                <a:latin typeface="Times New Roman"/>
                <a:cs typeface="Times New Roman"/>
              </a:rPr>
              <a:t>ГИА-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9</a:t>
            </a:r>
            <a:r>
              <a:rPr sz="2000" spc="395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неудовлетворительный</a:t>
            </a:r>
            <a:r>
              <a:rPr sz="2000" b="1" spc="4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результат</a:t>
            </a:r>
            <a:r>
              <a:rPr sz="2000" b="1" spc="38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не</a:t>
            </a:r>
            <a:r>
              <a:rPr sz="2000" b="1" spc="39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более</a:t>
            </a:r>
            <a:r>
              <a:rPr sz="2000" b="1" spc="39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чем</a:t>
            </a:r>
            <a:r>
              <a:rPr sz="2000" b="1" spc="39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по</a:t>
            </a:r>
            <a:r>
              <a:rPr sz="2000" b="1" spc="39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двум</a:t>
            </a:r>
            <a:r>
              <a:rPr sz="2000" b="1" spc="37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учебным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предметам</a:t>
            </a:r>
            <a:r>
              <a:rPr sz="2000" b="1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( кроме</a:t>
            </a:r>
            <a:r>
              <a:rPr sz="2000" b="1" spc="-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у</a:t>
            </a:r>
            <a:r>
              <a:rPr sz="2000" b="1" spc="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spc="-20" dirty="0">
                <a:solidFill>
                  <a:srgbClr val="404040"/>
                </a:solidFill>
                <a:latin typeface="Times New Roman"/>
                <a:cs typeface="Times New Roman"/>
              </a:rPr>
              <a:t>частников</a:t>
            </a:r>
            <a:r>
              <a:rPr sz="2000" b="1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ГИА, </a:t>
            </a:r>
            <a:r>
              <a:rPr sz="2000" b="1" spc="-35" dirty="0">
                <a:solidFill>
                  <a:srgbClr val="404040"/>
                </a:solidFill>
                <a:latin typeface="Times New Roman"/>
                <a:cs typeface="Times New Roman"/>
              </a:rPr>
              <a:t>проходящих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 ГИА</a:t>
            </a:r>
            <a:r>
              <a:rPr sz="2000" b="1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9</a:t>
            </a:r>
            <a:r>
              <a:rPr sz="2000" b="1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только</a:t>
            </a:r>
            <a:r>
              <a:rPr sz="2000" b="1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по </a:t>
            </a:r>
            <a:r>
              <a:rPr sz="2000" b="1" spc="-20" dirty="0">
                <a:solidFill>
                  <a:srgbClr val="404040"/>
                </a:solidFill>
                <a:latin typeface="Times New Roman"/>
                <a:cs typeface="Times New Roman"/>
              </a:rPr>
              <a:t>обязательным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учебным предметам);</a:t>
            </a:r>
            <a:endParaRPr sz="2000">
              <a:latin typeface="Times New Roman"/>
              <a:cs typeface="Times New Roman"/>
            </a:endParaRPr>
          </a:p>
          <a:p>
            <a:pPr marL="194945" marR="8255" indent="-182880" algn="just">
              <a:lnSpc>
                <a:spcPts val="2160"/>
              </a:lnSpc>
              <a:spcBef>
                <a:spcPts val="405"/>
              </a:spcBef>
              <a:buClr>
                <a:srgbClr val="619DD1"/>
              </a:buClr>
              <a:buSzPct val="80000"/>
              <a:buFont typeface="Wingdings"/>
              <a:buChar char=""/>
              <a:tabLst>
                <a:tab pos="194945" algn="l"/>
              </a:tabLst>
            </a:pP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не</a:t>
            </a:r>
            <a:r>
              <a:rPr sz="2000" b="1" spc="17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явившиеся</a:t>
            </a:r>
            <a:r>
              <a:rPr sz="2000" b="1" spc="17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на</a:t>
            </a:r>
            <a:r>
              <a:rPr sz="2000" b="1" spc="17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экзамены</a:t>
            </a:r>
            <a:r>
              <a:rPr sz="2000" b="1" spc="18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по</a:t>
            </a:r>
            <a:r>
              <a:rPr sz="2000" b="1" spc="16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уважительным</a:t>
            </a:r>
            <a:r>
              <a:rPr sz="2000" b="1" spc="18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причинам</a:t>
            </a:r>
            <a:r>
              <a:rPr sz="2000" b="1" spc="16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(болезнь</a:t>
            </a:r>
            <a:r>
              <a:rPr sz="2000" spc="18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или</a:t>
            </a:r>
            <a:r>
              <a:rPr sz="2000" spc="16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иные</a:t>
            </a:r>
            <a:r>
              <a:rPr sz="2000" spc="19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обстоятельства, </a:t>
            </a:r>
            <a:r>
              <a:rPr sz="2000" spc="-20" dirty="0">
                <a:solidFill>
                  <a:srgbClr val="404040"/>
                </a:solidFill>
                <a:latin typeface="Times New Roman"/>
                <a:cs typeface="Times New Roman"/>
              </a:rPr>
              <a:t>подтвержденные</a:t>
            </a:r>
            <a:r>
              <a:rPr sz="2000"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документально);</a:t>
            </a:r>
            <a:endParaRPr sz="2000">
              <a:latin typeface="Times New Roman"/>
              <a:cs typeface="Times New Roman"/>
            </a:endParaRPr>
          </a:p>
          <a:p>
            <a:pPr marL="194945" indent="-182245" algn="just">
              <a:lnSpc>
                <a:spcPts val="2280"/>
              </a:lnSpc>
              <a:spcBef>
                <a:spcPts val="130"/>
              </a:spcBef>
              <a:buClr>
                <a:srgbClr val="619DD1"/>
              </a:buClr>
              <a:buSzPct val="80000"/>
              <a:buFont typeface="Wingdings"/>
              <a:buChar char=""/>
              <a:tabLst>
                <a:tab pos="194945" algn="l"/>
              </a:tabLst>
            </a:pP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не</a:t>
            </a:r>
            <a:r>
              <a:rPr sz="2000" b="1" spc="195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завершившие</a:t>
            </a:r>
            <a:r>
              <a:rPr sz="2000" b="1" spc="195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выполнение</a:t>
            </a:r>
            <a:r>
              <a:rPr sz="2000" b="1" spc="200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экзаменационной</a:t>
            </a:r>
            <a:r>
              <a:rPr sz="2000" b="1" spc="190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работы</a:t>
            </a:r>
            <a:r>
              <a:rPr sz="2000" b="1" spc="200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по</a:t>
            </a:r>
            <a:r>
              <a:rPr sz="2000" b="1" spc="195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уважительным</a:t>
            </a:r>
            <a:r>
              <a:rPr sz="2000" b="1" spc="200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причинам</a:t>
            </a:r>
            <a:endParaRPr sz="2000">
              <a:latin typeface="Times New Roman"/>
              <a:cs typeface="Times New Roman"/>
            </a:endParaRPr>
          </a:p>
          <a:p>
            <a:pPr marL="194945" algn="just">
              <a:lnSpc>
                <a:spcPts val="2280"/>
              </a:lnSpc>
            </a:pP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(болезнь</a:t>
            </a:r>
            <a:r>
              <a:rPr sz="2000" spc="-6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или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иные</a:t>
            </a:r>
            <a:r>
              <a:rPr sz="2000" spc="-20" dirty="0">
                <a:solidFill>
                  <a:srgbClr val="404040"/>
                </a:solidFill>
                <a:latin typeface="Times New Roman"/>
                <a:cs typeface="Times New Roman"/>
              </a:rPr>
              <a:t> обстоятельства,</a:t>
            </a:r>
            <a:r>
              <a:rPr sz="2000" spc="-4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Times New Roman"/>
                <a:cs typeface="Times New Roman"/>
              </a:rPr>
              <a:t>подтвержденные</a:t>
            </a:r>
            <a:r>
              <a:rPr sz="2000" spc="-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документально);</a:t>
            </a:r>
            <a:endParaRPr sz="2000">
              <a:latin typeface="Times New Roman"/>
              <a:cs typeface="Times New Roman"/>
            </a:endParaRPr>
          </a:p>
          <a:p>
            <a:pPr marL="194945" marR="5715" indent="-182880" algn="just">
              <a:lnSpc>
                <a:spcPts val="2160"/>
              </a:lnSpc>
              <a:spcBef>
                <a:spcPts val="425"/>
              </a:spcBef>
              <a:buClr>
                <a:srgbClr val="619DD1"/>
              </a:buClr>
              <a:buSzPct val="80000"/>
              <a:buFont typeface="Wingdings"/>
              <a:buChar char=""/>
              <a:tabLst>
                <a:tab pos="194945" algn="l"/>
              </a:tabLst>
            </a:pP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апелляция</a:t>
            </a:r>
            <a:r>
              <a:rPr sz="2000" spc="90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которых</a:t>
            </a:r>
            <a:r>
              <a:rPr sz="2000" spc="85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о</a:t>
            </a:r>
            <a:r>
              <a:rPr sz="2000" spc="95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нарушении</a:t>
            </a:r>
            <a:r>
              <a:rPr sz="2000" spc="85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установленного</a:t>
            </a:r>
            <a:r>
              <a:rPr sz="2000" spc="95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порядка</a:t>
            </a:r>
            <a:r>
              <a:rPr sz="2000" spc="85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проведения</a:t>
            </a:r>
            <a:r>
              <a:rPr sz="2000" spc="90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spc="-20" dirty="0">
                <a:solidFill>
                  <a:srgbClr val="404040"/>
                </a:solidFill>
                <a:latin typeface="Times New Roman"/>
                <a:cs typeface="Times New Roman"/>
              </a:rPr>
              <a:t>ГИА-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9</a:t>
            </a:r>
            <a:r>
              <a:rPr sz="2000" spc="85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конфликтной комиссией</a:t>
            </a:r>
            <a:r>
              <a:rPr sz="2000" spc="29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была</a:t>
            </a:r>
            <a:r>
              <a:rPr sz="2000" spc="-5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удовлетворена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;</a:t>
            </a:r>
            <a:endParaRPr sz="2000">
              <a:latin typeface="Times New Roman"/>
              <a:cs typeface="Times New Roman"/>
            </a:endParaRPr>
          </a:p>
          <a:p>
            <a:pPr marL="194945" marR="5080" indent="-182880" algn="just">
              <a:lnSpc>
                <a:spcPct val="90100"/>
              </a:lnSpc>
              <a:spcBef>
                <a:spcPts val="375"/>
              </a:spcBef>
              <a:buClr>
                <a:srgbClr val="619DD1"/>
              </a:buClr>
              <a:buSzPct val="80000"/>
              <a:buFont typeface="Wingdings"/>
              <a:buChar char=""/>
              <a:tabLst>
                <a:tab pos="194945" algn="l"/>
              </a:tabLst>
            </a:pP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результаты</a:t>
            </a:r>
            <a:r>
              <a:rPr sz="2000" spc="85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которых</a:t>
            </a:r>
            <a:r>
              <a:rPr sz="2000" spc="90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были</a:t>
            </a:r>
            <a:r>
              <a:rPr sz="2000" spc="85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аннулированы</a:t>
            </a:r>
            <a:r>
              <a:rPr sz="2000" spc="80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ГЭК</a:t>
            </a:r>
            <a:r>
              <a:rPr sz="2000" spc="90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в</a:t>
            </a:r>
            <a:r>
              <a:rPr sz="2000" spc="285" dirty="0">
                <a:solidFill>
                  <a:srgbClr val="404040"/>
                </a:solidFill>
                <a:latin typeface="Times New Roman"/>
                <a:cs typeface="Times New Roman"/>
              </a:rPr>
              <a:t>  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случае</a:t>
            </a:r>
            <a:r>
              <a:rPr sz="2000" b="1" spc="85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выявления</a:t>
            </a:r>
            <a:r>
              <a:rPr sz="2000" b="1" spc="90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фактов</a:t>
            </a:r>
            <a:r>
              <a:rPr sz="2000" b="1" spc="85" dirty="0">
                <a:solidFill>
                  <a:srgbClr val="404040"/>
                </a:solidFill>
                <a:latin typeface="Times New Roman"/>
                <a:cs typeface="Times New Roman"/>
              </a:rPr>
              <a:t> 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нарушений </a:t>
            </a:r>
            <a:r>
              <a:rPr sz="2000" b="1" spc="-20" dirty="0">
                <a:solidFill>
                  <a:srgbClr val="404040"/>
                </a:solidFill>
                <a:latin typeface="Times New Roman"/>
                <a:cs typeface="Times New Roman"/>
              </a:rPr>
              <a:t>установленного</a:t>
            </a:r>
            <a:r>
              <a:rPr sz="2000" b="1" spc="6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порядка</a:t>
            </a:r>
            <a:r>
              <a:rPr sz="2000" b="1" spc="6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проведения</a:t>
            </a:r>
            <a:r>
              <a:rPr sz="2000" b="1" spc="5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ГИА</a:t>
            </a:r>
            <a:r>
              <a:rPr sz="2000" b="1" spc="5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,</a:t>
            </a:r>
            <a:r>
              <a:rPr sz="2000" spc="6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совершенных</a:t>
            </a:r>
            <a:r>
              <a:rPr sz="2000" spc="6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лицами,</a:t>
            </a:r>
            <a:r>
              <a:rPr sz="2000" spc="6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присутствующими</a:t>
            </a:r>
            <a:r>
              <a:rPr sz="2000" spc="5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в</a:t>
            </a:r>
            <a:r>
              <a:rPr sz="2000" spc="6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пункте проведения</a:t>
            </a:r>
            <a:r>
              <a:rPr sz="2000" spc="-5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экзаменов</a:t>
            </a:r>
            <a:r>
              <a:rPr sz="2000" spc="-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(далее</a:t>
            </a:r>
            <a:r>
              <a:rPr sz="2000" spc="-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2000" spc="-4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ППЭ)</a:t>
            </a:r>
            <a:r>
              <a:rPr sz="2000" spc="-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в</a:t>
            </a:r>
            <a:r>
              <a:rPr sz="2000" spc="-5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день</a:t>
            </a:r>
            <a:r>
              <a:rPr sz="2000" spc="-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экзамена,</a:t>
            </a:r>
            <a:r>
              <a:rPr sz="2000" spc="-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или</a:t>
            </a:r>
            <a:r>
              <a:rPr sz="2000" spc="-4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иными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Times New Roman"/>
                <a:cs typeface="Times New Roman"/>
              </a:rPr>
              <a:t>(неустановленными)</a:t>
            </a:r>
            <a:r>
              <a:rPr sz="2000" spc="-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лицами.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340" y="382152"/>
            <a:ext cx="8058150" cy="2600960"/>
          </a:xfrm>
          <a:prstGeom prst="rect">
            <a:avLst/>
          </a:prstGeom>
        </p:spPr>
        <p:txBody>
          <a:bodyPr vert="horz" wrap="square" lIns="0" tIns="324485" rIns="0" bIns="0" rtlCol="0">
            <a:spAutoFit/>
          </a:bodyPr>
          <a:lstStyle/>
          <a:p>
            <a:pPr marL="2980690">
              <a:lnSpc>
                <a:spcPct val="100000"/>
              </a:lnSpc>
              <a:spcBef>
                <a:spcPts val="2555"/>
              </a:spcBef>
            </a:pPr>
            <a:r>
              <a:rPr sz="4000" b="1" spc="-140" dirty="0">
                <a:solidFill>
                  <a:srgbClr val="006FC0"/>
                </a:solidFill>
                <a:latin typeface="Times New Roman"/>
                <a:cs typeface="Times New Roman"/>
              </a:rPr>
              <a:t>Повторная</a:t>
            </a:r>
            <a:r>
              <a:rPr sz="4000" b="1" spc="-18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4000" b="1" spc="-135" dirty="0">
                <a:solidFill>
                  <a:srgbClr val="006FC0"/>
                </a:solidFill>
                <a:latin typeface="Times New Roman"/>
                <a:cs typeface="Times New Roman"/>
              </a:rPr>
              <a:t>сдача</a:t>
            </a:r>
            <a:r>
              <a:rPr sz="4000" b="1" spc="-15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4000" b="1" spc="-25" dirty="0">
                <a:solidFill>
                  <a:srgbClr val="006FC0"/>
                </a:solidFill>
                <a:latin typeface="Times New Roman"/>
                <a:cs typeface="Times New Roman"/>
              </a:rPr>
              <a:t>ГИА</a:t>
            </a:r>
            <a:endParaRPr sz="4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60"/>
              </a:spcBef>
            </a:pPr>
            <a:r>
              <a:rPr sz="4000" b="1" i="1" dirty="0">
                <a:solidFill>
                  <a:srgbClr val="FF0000"/>
                </a:solidFill>
                <a:latin typeface="Times New Roman"/>
                <a:cs typeface="Times New Roman"/>
              </a:rPr>
              <a:t>Не</a:t>
            </a:r>
            <a:r>
              <a:rPr sz="4000" b="1" i="1" spc="-1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0" b="1" i="1" dirty="0">
                <a:solidFill>
                  <a:srgbClr val="FF0000"/>
                </a:solidFill>
                <a:latin typeface="Times New Roman"/>
                <a:cs typeface="Times New Roman"/>
              </a:rPr>
              <a:t>ранее</a:t>
            </a:r>
            <a:r>
              <a:rPr sz="4000" b="1" i="1" spc="-1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0" b="1" i="1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sz="4000" b="1" i="1" spc="-1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0" b="1" i="1" dirty="0">
                <a:solidFill>
                  <a:srgbClr val="FF0000"/>
                </a:solidFill>
                <a:latin typeface="Times New Roman"/>
                <a:cs typeface="Times New Roman"/>
              </a:rPr>
              <a:t>сентября</a:t>
            </a:r>
            <a:r>
              <a:rPr sz="4000" b="1" i="1" spc="-1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0" b="1" i="1" dirty="0">
                <a:solidFill>
                  <a:srgbClr val="FF0000"/>
                </a:solidFill>
                <a:latin typeface="Times New Roman"/>
                <a:cs typeface="Times New Roman"/>
              </a:rPr>
              <a:t>текущего</a:t>
            </a:r>
            <a:r>
              <a:rPr sz="4000" b="1" i="1" spc="-1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0" b="1" i="1" spc="-20" dirty="0">
                <a:solidFill>
                  <a:srgbClr val="FF0000"/>
                </a:solidFill>
                <a:latin typeface="Times New Roman"/>
                <a:cs typeface="Times New Roman"/>
              </a:rPr>
              <a:t>года</a:t>
            </a:r>
            <a:endParaRPr sz="4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65"/>
              </a:spcBef>
              <a:tabLst>
                <a:tab pos="3132455" algn="l"/>
                <a:tab pos="5055870" algn="l"/>
              </a:tabLst>
            </a:pPr>
            <a:r>
              <a:rPr sz="4000" spc="-10" dirty="0">
                <a:latin typeface="Times New Roman"/>
                <a:cs typeface="Times New Roman"/>
              </a:rPr>
              <a:t>Участники</a:t>
            </a:r>
            <a:r>
              <a:rPr sz="4000" dirty="0">
                <a:latin typeface="Times New Roman"/>
                <a:cs typeface="Times New Roman"/>
              </a:rPr>
              <a:t>	</a:t>
            </a:r>
            <a:r>
              <a:rPr sz="4000" spc="-20" dirty="0">
                <a:latin typeface="Times New Roman"/>
                <a:cs typeface="Times New Roman"/>
              </a:rPr>
              <a:t>ГИА,</a:t>
            </a:r>
            <a:r>
              <a:rPr sz="4000" dirty="0">
                <a:latin typeface="Times New Roman"/>
                <a:cs typeface="Times New Roman"/>
              </a:rPr>
              <a:t>	</a:t>
            </a:r>
            <a:r>
              <a:rPr sz="4000" spc="-10" dirty="0">
                <a:latin typeface="Times New Roman"/>
                <a:cs typeface="Times New Roman"/>
              </a:rPr>
              <a:t>получившие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84005" y="2348611"/>
            <a:ext cx="23209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78890" algn="l"/>
              </a:tabLst>
            </a:pPr>
            <a:r>
              <a:rPr sz="4000" spc="-25" dirty="0">
                <a:latin typeface="Times New Roman"/>
                <a:cs typeface="Times New Roman"/>
              </a:rPr>
              <a:t>на</a:t>
            </a:r>
            <a:r>
              <a:rPr sz="4000" dirty="0">
                <a:latin typeface="Times New Roman"/>
                <a:cs typeface="Times New Roman"/>
              </a:rPr>
              <a:t>	</a:t>
            </a:r>
            <a:r>
              <a:rPr sz="4000" spc="-25" dirty="0">
                <a:latin typeface="Times New Roman"/>
                <a:cs typeface="Times New Roman"/>
              </a:rPr>
              <a:t>ГИА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340" y="2957906"/>
            <a:ext cx="10815955" cy="3074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latin typeface="Times New Roman"/>
                <a:cs typeface="Times New Roman"/>
              </a:rPr>
              <a:t>неудовлетворительные</a:t>
            </a:r>
            <a:r>
              <a:rPr sz="4000" spc="420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результаты</a:t>
            </a:r>
            <a:r>
              <a:rPr sz="4000" spc="425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более</a:t>
            </a:r>
            <a:r>
              <a:rPr sz="4000" spc="415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чем</a:t>
            </a:r>
            <a:r>
              <a:rPr sz="4000" spc="425" dirty="0">
                <a:latin typeface="Times New Roman"/>
                <a:cs typeface="Times New Roman"/>
              </a:rPr>
              <a:t> </a:t>
            </a:r>
            <a:r>
              <a:rPr sz="4000" spc="-25" dirty="0">
                <a:latin typeface="Times New Roman"/>
                <a:cs typeface="Times New Roman"/>
              </a:rPr>
              <a:t>по </a:t>
            </a:r>
            <a:r>
              <a:rPr sz="4000" dirty="0">
                <a:latin typeface="Times New Roman"/>
                <a:cs typeface="Times New Roman"/>
              </a:rPr>
              <a:t>двум</a:t>
            </a:r>
            <a:r>
              <a:rPr sz="4000" spc="525" dirty="0">
                <a:latin typeface="Times New Roman"/>
                <a:cs typeface="Times New Roman"/>
              </a:rPr>
              <a:t>  </a:t>
            </a:r>
            <a:r>
              <a:rPr sz="4000" dirty="0">
                <a:latin typeface="Times New Roman"/>
                <a:cs typeface="Times New Roman"/>
              </a:rPr>
              <a:t>учебным</a:t>
            </a:r>
            <a:r>
              <a:rPr sz="4000" spc="525" dirty="0">
                <a:latin typeface="Times New Roman"/>
                <a:cs typeface="Times New Roman"/>
              </a:rPr>
              <a:t>  </a:t>
            </a:r>
            <a:r>
              <a:rPr sz="4000" dirty="0">
                <a:latin typeface="Times New Roman"/>
                <a:cs typeface="Times New Roman"/>
              </a:rPr>
              <a:t>предметам,</a:t>
            </a:r>
            <a:r>
              <a:rPr sz="4000" spc="535" dirty="0">
                <a:latin typeface="Times New Roman"/>
                <a:cs typeface="Times New Roman"/>
              </a:rPr>
              <a:t>  </a:t>
            </a:r>
            <a:r>
              <a:rPr sz="4000" dirty="0">
                <a:latin typeface="Times New Roman"/>
                <a:cs typeface="Times New Roman"/>
              </a:rPr>
              <a:t>либо</a:t>
            </a:r>
            <a:r>
              <a:rPr sz="4000" spc="520" dirty="0">
                <a:latin typeface="Times New Roman"/>
                <a:cs typeface="Times New Roman"/>
              </a:rPr>
              <a:t>  </a:t>
            </a:r>
            <a:r>
              <a:rPr sz="4000" spc="-10" dirty="0">
                <a:latin typeface="Times New Roman"/>
                <a:cs typeface="Times New Roman"/>
              </a:rPr>
              <a:t>получившие </a:t>
            </a:r>
            <a:r>
              <a:rPr sz="4000" dirty="0">
                <a:latin typeface="Times New Roman"/>
                <a:cs typeface="Times New Roman"/>
              </a:rPr>
              <a:t>повторно</a:t>
            </a:r>
            <a:r>
              <a:rPr sz="4000" spc="335" dirty="0">
                <a:latin typeface="Times New Roman"/>
                <a:cs typeface="Times New Roman"/>
              </a:rPr>
              <a:t>  </a:t>
            </a:r>
            <a:r>
              <a:rPr sz="4000" dirty="0">
                <a:latin typeface="Times New Roman"/>
                <a:cs typeface="Times New Roman"/>
              </a:rPr>
              <a:t>неудовлетворительный</a:t>
            </a:r>
            <a:r>
              <a:rPr sz="4000" spc="345" dirty="0">
                <a:latin typeface="Times New Roman"/>
                <a:cs typeface="Times New Roman"/>
              </a:rPr>
              <a:t>  </a:t>
            </a:r>
            <a:r>
              <a:rPr sz="4000" dirty="0">
                <a:latin typeface="Times New Roman"/>
                <a:cs typeface="Times New Roman"/>
              </a:rPr>
              <a:t>результат</a:t>
            </a:r>
            <a:r>
              <a:rPr sz="4000" spc="345" dirty="0">
                <a:latin typeface="Times New Roman"/>
                <a:cs typeface="Times New Roman"/>
              </a:rPr>
              <a:t>  </a:t>
            </a:r>
            <a:r>
              <a:rPr sz="4000" spc="-25" dirty="0">
                <a:latin typeface="Times New Roman"/>
                <a:cs typeface="Times New Roman"/>
              </a:rPr>
              <a:t>по </a:t>
            </a:r>
            <a:r>
              <a:rPr sz="4000" dirty="0">
                <a:latin typeface="Times New Roman"/>
                <a:cs typeface="Times New Roman"/>
              </a:rPr>
              <a:t>одному</a:t>
            </a:r>
            <a:r>
              <a:rPr sz="4000" spc="365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или</a:t>
            </a:r>
            <a:r>
              <a:rPr sz="4000" spc="375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двум</a:t>
            </a:r>
            <a:r>
              <a:rPr sz="4000" spc="370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учебным</a:t>
            </a:r>
            <a:r>
              <a:rPr sz="4000" spc="360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предметам</a:t>
            </a:r>
            <a:r>
              <a:rPr sz="4000" spc="375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на</a:t>
            </a:r>
            <a:r>
              <a:rPr sz="4000" spc="355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ГИА</a:t>
            </a:r>
            <a:r>
              <a:rPr sz="4000" spc="375" dirty="0">
                <a:latin typeface="Times New Roman"/>
                <a:cs typeface="Times New Roman"/>
              </a:rPr>
              <a:t> </a:t>
            </a:r>
            <a:r>
              <a:rPr sz="4000" spc="-50" dirty="0">
                <a:latin typeface="Times New Roman"/>
                <a:cs typeface="Times New Roman"/>
              </a:rPr>
              <a:t>в </a:t>
            </a:r>
            <a:r>
              <a:rPr sz="4000" dirty="0">
                <a:latin typeface="Times New Roman"/>
                <a:cs typeface="Times New Roman"/>
              </a:rPr>
              <a:t>резервные</a:t>
            </a:r>
            <a:r>
              <a:rPr sz="4000" spc="-80" dirty="0">
                <a:latin typeface="Times New Roman"/>
                <a:cs typeface="Times New Roman"/>
              </a:rPr>
              <a:t> </a:t>
            </a:r>
            <a:r>
              <a:rPr sz="4000" spc="-10" dirty="0">
                <a:latin typeface="Times New Roman"/>
                <a:cs typeface="Times New Roman"/>
              </a:rPr>
              <a:t>сроки</a:t>
            </a:r>
            <a:endParaRPr sz="4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23185" y="694690"/>
            <a:ext cx="69557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140" dirty="0">
                <a:solidFill>
                  <a:srgbClr val="006FC0"/>
                </a:solidFill>
                <a:latin typeface="Times New Roman"/>
                <a:cs typeface="Times New Roman"/>
              </a:rPr>
              <a:t>Повторная</a:t>
            </a:r>
            <a:r>
              <a:rPr sz="4000" b="1" spc="-21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4000" b="1" spc="-135" dirty="0">
                <a:solidFill>
                  <a:srgbClr val="006FC0"/>
                </a:solidFill>
                <a:latin typeface="Times New Roman"/>
                <a:cs typeface="Times New Roman"/>
              </a:rPr>
              <a:t>сдача</a:t>
            </a:r>
            <a:r>
              <a:rPr sz="4000" b="1" spc="-18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4000" b="1" spc="-100" dirty="0">
                <a:solidFill>
                  <a:srgbClr val="006FC0"/>
                </a:solidFill>
                <a:latin typeface="Times New Roman"/>
                <a:cs typeface="Times New Roman"/>
              </a:rPr>
              <a:t>ГИА</a:t>
            </a:r>
            <a:r>
              <a:rPr sz="4000" b="1" spc="-16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4000" b="1" spc="-95" dirty="0">
                <a:solidFill>
                  <a:srgbClr val="006FC0"/>
                </a:solidFill>
                <a:latin typeface="Times New Roman"/>
                <a:cs typeface="Times New Roman"/>
              </a:rPr>
              <a:t>через</a:t>
            </a:r>
            <a:r>
              <a:rPr sz="4000" b="1" spc="-17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4000" b="1" spc="-25" dirty="0">
                <a:solidFill>
                  <a:srgbClr val="006FC0"/>
                </a:solidFill>
                <a:latin typeface="Times New Roman"/>
                <a:cs typeface="Times New Roman"/>
              </a:rPr>
              <a:t>год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80033" y="1465529"/>
            <a:ext cx="10245090" cy="33801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68705" marR="5080" indent="-1056640">
              <a:lnSpc>
                <a:spcPct val="100000"/>
              </a:lnSpc>
              <a:spcBef>
                <a:spcPts val="105"/>
              </a:spcBef>
            </a:pPr>
            <a:r>
              <a:rPr sz="4400" spc="-10" dirty="0">
                <a:latin typeface="Microsoft Sans Serif"/>
                <a:cs typeface="Microsoft Sans Serif"/>
              </a:rPr>
              <a:t>Участникам,</a:t>
            </a:r>
            <a:r>
              <a:rPr sz="4400" spc="-204" dirty="0">
                <a:latin typeface="Microsoft Sans Serif"/>
                <a:cs typeface="Microsoft Sans Serif"/>
              </a:rPr>
              <a:t> </a:t>
            </a:r>
            <a:r>
              <a:rPr sz="4400" spc="-10" dirty="0">
                <a:latin typeface="Microsoft Sans Serif"/>
                <a:cs typeface="Microsoft Sans Serif"/>
              </a:rPr>
              <a:t>которые</a:t>
            </a:r>
            <a:r>
              <a:rPr sz="4400" spc="-175" dirty="0">
                <a:latin typeface="Microsoft Sans Serif"/>
                <a:cs typeface="Microsoft Sans Serif"/>
              </a:rPr>
              <a:t> </a:t>
            </a:r>
            <a:r>
              <a:rPr sz="4400" dirty="0">
                <a:latin typeface="Microsoft Sans Serif"/>
                <a:cs typeface="Microsoft Sans Serif"/>
              </a:rPr>
              <a:t>не</a:t>
            </a:r>
            <a:r>
              <a:rPr sz="4400" spc="-175" dirty="0">
                <a:latin typeface="Microsoft Sans Serif"/>
                <a:cs typeface="Microsoft Sans Serif"/>
              </a:rPr>
              <a:t> </a:t>
            </a:r>
            <a:r>
              <a:rPr sz="4400" dirty="0">
                <a:latin typeface="Microsoft Sans Serif"/>
                <a:cs typeface="Microsoft Sans Serif"/>
              </a:rPr>
              <a:t>смогли</a:t>
            </a:r>
            <a:r>
              <a:rPr sz="4400" spc="-175" dirty="0">
                <a:latin typeface="Microsoft Sans Serif"/>
                <a:cs typeface="Microsoft Sans Serif"/>
              </a:rPr>
              <a:t> </a:t>
            </a:r>
            <a:r>
              <a:rPr sz="4400" spc="-10" dirty="0">
                <a:latin typeface="Microsoft Sans Serif"/>
                <a:cs typeface="Microsoft Sans Serif"/>
              </a:rPr>
              <a:t>пройти </a:t>
            </a:r>
            <a:r>
              <a:rPr sz="4400" spc="-50" dirty="0">
                <a:latin typeface="Microsoft Sans Serif"/>
                <a:cs typeface="Microsoft Sans Serif"/>
              </a:rPr>
              <a:t>ГИА</a:t>
            </a:r>
            <a:r>
              <a:rPr sz="4400" spc="-50" dirty="0">
                <a:latin typeface="Arial MT"/>
                <a:cs typeface="Arial MT"/>
              </a:rPr>
              <a:t>-</a:t>
            </a:r>
            <a:r>
              <a:rPr sz="4400" dirty="0">
                <a:latin typeface="Microsoft Sans Serif"/>
                <a:cs typeface="Microsoft Sans Serif"/>
              </a:rPr>
              <a:t>9</a:t>
            </a:r>
            <a:r>
              <a:rPr sz="4400" spc="-90" dirty="0">
                <a:latin typeface="Microsoft Sans Serif"/>
                <a:cs typeface="Microsoft Sans Serif"/>
              </a:rPr>
              <a:t> </a:t>
            </a:r>
            <a:r>
              <a:rPr sz="4400" dirty="0">
                <a:latin typeface="Microsoft Sans Serif"/>
                <a:cs typeface="Microsoft Sans Serif"/>
              </a:rPr>
              <a:t>в</a:t>
            </a:r>
            <a:r>
              <a:rPr sz="4400" spc="-90" dirty="0">
                <a:latin typeface="Microsoft Sans Serif"/>
                <a:cs typeface="Microsoft Sans Serif"/>
              </a:rPr>
              <a:t> </a:t>
            </a:r>
            <a:r>
              <a:rPr sz="4400" spc="-30" dirty="0">
                <a:latin typeface="Microsoft Sans Serif"/>
                <a:cs typeface="Microsoft Sans Serif"/>
              </a:rPr>
              <a:t>сентябрьские</a:t>
            </a:r>
            <a:r>
              <a:rPr sz="4400" spc="-114" dirty="0">
                <a:latin typeface="Microsoft Sans Serif"/>
                <a:cs typeface="Microsoft Sans Serif"/>
              </a:rPr>
              <a:t> </a:t>
            </a:r>
            <a:r>
              <a:rPr sz="4400" spc="-10" dirty="0">
                <a:latin typeface="Microsoft Sans Serif"/>
                <a:cs typeface="Microsoft Sans Serif"/>
              </a:rPr>
              <a:t>сроки</a:t>
            </a:r>
            <a:r>
              <a:rPr sz="4400" spc="-85" dirty="0">
                <a:latin typeface="Microsoft Sans Serif"/>
                <a:cs typeface="Microsoft Sans Serif"/>
              </a:rPr>
              <a:t> </a:t>
            </a:r>
            <a:r>
              <a:rPr sz="4400" spc="-25" dirty="0">
                <a:latin typeface="Microsoft Sans Serif"/>
                <a:cs typeface="Microsoft Sans Serif"/>
              </a:rPr>
              <a:t>по</a:t>
            </a:r>
            <a:endParaRPr sz="4400">
              <a:latin typeface="Microsoft Sans Serif"/>
              <a:cs typeface="Microsoft Sans Serif"/>
            </a:endParaRPr>
          </a:p>
          <a:p>
            <a:pPr marL="299085" marR="303530" indent="485775">
              <a:lnSpc>
                <a:spcPct val="100000"/>
              </a:lnSpc>
              <a:spcBef>
                <a:spcPts val="5"/>
              </a:spcBef>
            </a:pPr>
            <a:r>
              <a:rPr sz="4400" dirty="0">
                <a:latin typeface="Microsoft Sans Serif"/>
                <a:cs typeface="Microsoft Sans Serif"/>
              </a:rPr>
              <a:t>выбранным</a:t>
            </a:r>
            <a:r>
              <a:rPr sz="4400" spc="-225" dirty="0">
                <a:latin typeface="Microsoft Sans Serif"/>
                <a:cs typeface="Microsoft Sans Serif"/>
              </a:rPr>
              <a:t> </a:t>
            </a:r>
            <a:r>
              <a:rPr sz="4400" dirty="0">
                <a:latin typeface="Microsoft Sans Serif"/>
                <a:cs typeface="Microsoft Sans Serif"/>
              </a:rPr>
              <a:t>учебным</a:t>
            </a:r>
            <a:r>
              <a:rPr sz="4400" spc="-220" dirty="0">
                <a:latin typeface="Microsoft Sans Serif"/>
                <a:cs typeface="Microsoft Sans Serif"/>
              </a:rPr>
              <a:t> </a:t>
            </a:r>
            <a:r>
              <a:rPr sz="4400" spc="-10" dirty="0">
                <a:latin typeface="Microsoft Sans Serif"/>
                <a:cs typeface="Microsoft Sans Serif"/>
              </a:rPr>
              <a:t>предметам, </a:t>
            </a:r>
            <a:r>
              <a:rPr sz="4400" b="1" dirty="0">
                <a:latin typeface="Arial"/>
                <a:cs typeface="Arial"/>
              </a:rPr>
              <a:t>предоставляется</a:t>
            </a:r>
            <a:r>
              <a:rPr sz="4400" b="1" spc="-210" dirty="0">
                <a:latin typeface="Arial"/>
                <a:cs typeface="Arial"/>
              </a:rPr>
              <a:t> </a:t>
            </a:r>
            <a:r>
              <a:rPr sz="4400" b="1" dirty="0">
                <a:latin typeface="Arial"/>
                <a:cs typeface="Arial"/>
              </a:rPr>
              <a:t>право</a:t>
            </a:r>
            <a:r>
              <a:rPr sz="4400" b="1" spc="-165" dirty="0">
                <a:latin typeface="Arial"/>
                <a:cs typeface="Arial"/>
              </a:rPr>
              <a:t> </a:t>
            </a:r>
            <a:r>
              <a:rPr sz="4400" b="1" spc="-10" dirty="0">
                <a:latin typeface="Arial"/>
                <a:cs typeface="Arial"/>
              </a:rPr>
              <a:t>изменить </a:t>
            </a:r>
            <a:r>
              <a:rPr sz="4400" b="1" dirty="0">
                <a:latin typeface="Arial"/>
                <a:cs typeface="Arial"/>
              </a:rPr>
              <a:t>учебные</a:t>
            </a:r>
            <a:r>
              <a:rPr sz="4400" b="1" spc="-75" dirty="0">
                <a:latin typeface="Arial"/>
                <a:cs typeface="Arial"/>
              </a:rPr>
              <a:t> </a:t>
            </a:r>
            <a:r>
              <a:rPr sz="4400" b="1" dirty="0">
                <a:latin typeface="Arial"/>
                <a:cs typeface="Arial"/>
              </a:rPr>
              <a:t>предметы</a:t>
            </a:r>
            <a:r>
              <a:rPr sz="4400" b="1" spc="-85" dirty="0">
                <a:latin typeface="Arial"/>
                <a:cs typeface="Arial"/>
              </a:rPr>
              <a:t> </a:t>
            </a:r>
            <a:r>
              <a:rPr sz="4400" b="1" dirty="0">
                <a:latin typeface="Arial"/>
                <a:cs typeface="Arial"/>
              </a:rPr>
              <a:t>по</a:t>
            </a:r>
            <a:r>
              <a:rPr sz="4400" b="1" spc="-70" dirty="0">
                <a:latin typeface="Arial"/>
                <a:cs typeface="Arial"/>
              </a:rPr>
              <a:t> </a:t>
            </a:r>
            <a:r>
              <a:rPr sz="4400" b="1" dirty="0">
                <a:latin typeface="Arial"/>
                <a:cs typeface="Arial"/>
              </a:rPr>
              <a:t>выбору</a:t>
            </a:r>
            <a:r>
              <a:rPr sz="4400" b="1" spc="-65" dirty="0">
                <a:latin typeface="Arial"/>
                <a:cs typeface="Arial"/>
              </a:rPr>
              <a:t> </a:t>
            </a:r>
            <a:r>
              <a:rPr sz="4400" spc="-25" dirty="0">
                <a:latin typeface="Microsoft Sans Serif"/>
                <a:cs typeface="Microsoft Sans Serif"/>
              </a:rPr>
              <a:t>для</a:t>
            </a:r>
            <a:endParaRPr sz="44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52980" y="4819650"/>
            <a:ext cx="8689340" cy="1367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78050" marR="5080" indent="-2165985">
              <a:lnSpc>
                <a:spcPct val="100000"/>
              </a:lnSpc>
              <a:spcBef>
                <a:spcPts val="100"/>
              </a:spcBef>
            </a:pPr>
            <a:r>
              <a:rPr sz="4400" spc="-20" dirty="0">
                <a:latin typeface="Microsoft Sans Serif"/>
                <a:cs typeface="Microsoft Sans Serif"/>
              </a:rPr>
              <a:t>повторного</a:t>
            </a:r>
            <a:r>
              <a:rPr sz="4400" spc="-125" dirty="0">
                <a:latin typeface="Microsoft Sans Serif"/>
                <a:cs typeface="Microsoft Sans Serif"/>
              </a:rPr>
              <a:t> </a:t>
            </a:r>
            <a:r>
              <a:rPr sz="4400" spc="-30" dirty="0">
                <a:latin typeface="Microsoft Sans Serif"/>
                <a:cs typeface="Microsoft Sans Serif"/>
              </a:rPr>
              <a:t>прохождения</a:t>
            </a:r>
            <a:r>
              <a:rPr sz="4400" spc="-135" dirty="0">
                <a:latin typeface="Microsoft Sans Serif"/>
                <a:cs typeface="Microsoft Sans Serif"/>
              </a:rPr>
              <a:t> </a:t>
            </a:r>
            <a:r>
              <a:rPr sz="4400" spc="-50" dirty="0">
                <a:latin typeface="Microsoft Sans Serif"/>
                <a:cs typeface="Microsoft Sans Serif"/>
              </a:rPr>
              <a:t>ГИА</a:t>
            </a:r>
            <a:r>
              <a:rPr sz="4400" spc="-50" dirty="0">
                <a:latin typeface="Arial MT"/>
                <a:cs typeface="Arial MT"/>
              </a:rPr>
              <a:t>-</a:t>
            </a:r>
            <a:r>
              <a:rPr sz="4400" dirty="0">
                <a:latin typeface="Microsoft Sans Serif"/>
                <a:cs typeface="Microsoft Sans Serif"/>
              </a:rPr>
              <a:t>9</a:t>
            </a:r>
            <a:r>
              <a:rPr sz="4400" spc="-120" dirty="0">
                <a:latin typeface="Microsoft Sans Serif"/>
                <a:cs typeface="Microsoft Sans Serif"/>
              </a:rPr>
              <a:t> </a:t>
            </a:r>
            <a:r>
              <a:rPr sz="4400" spc="-50" dirty="0">
                <a:latin typeface="Microsoft Sans Serif"/>
                <a:cs typeface="Microsoft Sans Serif"/>
              </a:rPr>
              <a:t>в </a:t>
            </a:r>
            <a:r>
              <a:rPr sz="4400" dirty="0">
                <a:latin typeface="Microsoft Sans Serif"/>
                <a:cs typeface="Microsoft Sans Serif"/>
              </a:rPr>
              <a:t>следующем</a:t>
            </a:r>
            <a:r>
              <a:rPr sz="4400" spc="-235" dirty="0">
                <a:latin typeface="Microsoft Sans Serif"/>
                <a:cs typeface="Microsoft Sans Serif"/>
              </a:rPr>
              <a:t> </a:t>
            </a:r>
            <a:r>
              <a:rPr sz="4400" spc="-20" dirty="0">
                <a:latin typeface="Microsoft Sans Serif"/>
                <a:cs typeface="Microsoft Sans Serif"/>
              </a:rPr>
              <a:t>году</a:t>
            </a:r>
            <a:endParaRPr sz="4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2586" y="411607"/>
            <a:ext cx="329311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i="1" spc="-45" dirty="0">
                <a:solidFill>
                  <a:srgbClr val="006FC0"/>
                </a:solidFill>
                <a:latin typeface="Times New Roman"/>
                <a:cs typeface="Times New Roman"/>
              </a:rPr>
              <a:t>Апелляция</a:t>
            </a:r>
            <a:endParaRPr sz="54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00" y="1197864"/>
            <a:ext cx="10896600" cy="4974335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4841" y="2575382"/>
            <a:ext cx="957008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93060" marR="5080" indent="-2880995">
              <a:lnSpc>
                <a:spcPct val="100000"/>
              </a:lnSpc>
              <a:spcBef>
                <a:spcPts val="100"/>
              </a:spcBef>
            </a:pPr>
            <a:r>
              <a:rPr sz="5400" spc="-120" dirty="0">
                <a:solidFill>
                  <a:srgbClr val="232852"/>
                </a:solidFill>
                <a:latin typeface="Arial"/>
                <a:cs typeface="Arial"/>
              </a:rPr>
              <a:t>АПЕЛЛЯЦИЯ</a:t>
            </a:r>
            <a:r>
              <a:rPr sz="5400" spc="-229" dirty="0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sz="5400" dirty="0">
                <a:solidFill>
                  <a:srgbClr val="232852"/>
                </a:solidFill>
                <a:latin typeface="Arial"/>
                <a:cs typeface="Arial"/>
              </a:rPr>
              <a:t>НА</a:t>
            </a:r>
            <a:r>
              <a:rPr sz="5400" spc="-235" dirty="0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sz="5400" dirty="0">
                <a:solidFill>
                  <a:srgbClr val="232852"/>
                </a:solidFill>
                <a:latin typeface="Arial"/>
                <a:cs typeface="Arial"/>
              </a:rPr>
              <a:t>1</a:t>
            </a:r>
            <a:r>
              <a:rPr sz="5400" spc="-229" dirty="0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sz="5400" spc="-145" dirty="0">
                <a:solidFill>
                  <a:srgbClr val="232852"/>
                </a:solidFill>
                <a:latin typeface="Arial"/>
                <a:cs typeface="Arial"/>
              </a:rPr>
              <a:t>ЧАСТЬ</a:t>
            </a:r>
            <a:r>
              <a:rPr sz="5400" spc="-229" dirty="0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sz="5400" spc="-25" dirty="0">
                <a:solidFill>
                  <a:srgbClr val="232852"/>
                </a:solidFill>
                <a:latin typeface="Arial"/>
                <a:cs typeface="Arial"/>
              </a:rPr>
              <a:t>НЕ </a:t>
            </a:r>
            <a:r>
              <a:rPr sz="5400" spc="-10" dirty="0">
                <a:solidFill>
                  <a:srgbClr val="232852"/>
                </a:solidFill>
                <a:latin typeface="Arial"/>
                <a:cs typeface="Arial"/>
              </a:rPr>
              <a:t>ПОДАЁТСЯ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55798" y="49479"/>
            <a:ext cx="6607175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54735" marR="5080" indent="-1042669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006EC0"/>
                </a:solidFill>
              </a:rPr>
              <a:t>Шкала</a:t>
            </a:r>
            <a:r>
              <a:rPr sz="3200" spc="-105" dirty="0">
                <a:solidFill>
                  <a:srgbClr val="006EC0"/>
                </a:solidFill>
              </a:rPr>
              <a:t> </a:t>
            </a:r>
            <a:r>
              <a:rPr sz="3200" spc="-25" dirty="0">
                <a:solidFill>
                  <a:srgbClr val="006EC0"/>
                </a:solidFill>
              </a:rPr>
              <a:t>перевода</a:t>
            </a:r>
            <a:r>
              <a:rPr sz="3200" spc="-120" dirty="0">
                <a:solidFill>
                  <a:srgbClr val="006EC0"/>
                </a:solidFill>
              </a:rPr>
              <a:t> </a:t>
            </a:r>
            <a:r>
              <a:rPr sz="3200" dirty="0">
                <a:solidFill>
                  <a:srgbClr val="006EC0"/>
                </a:solidFill>
              </a:rPr>
              <a:t>первичных</a:t>
            </a:r>
            <a:r>
              <a:rPr sz="3200" spc="-100" dirty="0">
                <a:solidFill>
                  <a:srgbClr val="006EC0"/>
                </a:solidFill>
              </a:rPr>
              <a:t> </a:t>
            </a:r>
            <a:r>
              <a:rPr sz="3200" spc="-10" dirty="0">
                <a:solidFill>
                  <a:srgbClr val="006EC0"/>
                </a:solidFill>
              </a:rPr>
              <a:t>баллов </a:t>
            </a:r>
            <a:r>
              <a:rPr sz="3200" dirty="0">
                <a:solidFill>
                  <a:srgbClr val="006EC0"/>
                </a:solidFill>
              </a:rPr>
              <a:t>в</a:t>
            </a:r>
            <a:r>
              <a:rPr sz="3200" spc="-5" dirty="0">
                <a:solidFill>
                  <a:srgbClr val="006EC0"/>
                </a:solidFill>
              </a:rPr>
              <a:t> </a:t>
            </a:r>
            <a:r>
              <a:rPr sz="3200" spc="-10" dirty="0">
                <a:solidFill>
                  <a:srgbClr val="006EC0"/>
                </a:solidFill>
              </a:rPr>
              <a:t>пятибалльную</a:t>
            </a:r>
            <a:r>
              <a:rPr sz="3200" spc="-95" dirty="0">
                <a:solidFill>
                  <a:srgbClr val="006EC0"/>
                </a:solidFill>
              </a:rPr>
              <a:t> </a:t>
            </a:r>
            <a:r>
              <a:rPr sz="3200" spc="-10" dirty="0">
                <a:solidFill>
                  <a:srgbClr val="006EC0"/>
                </a:solidFill>
              </a:rPr>
              <a:t>систему</a:t>
            </a:r>
            <a:endParaRPr sz="32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08050" y="1080769"/>
          <a:ext cx="10591800" cy="5514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969644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Предмет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19D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«2»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19D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«3»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19D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«4»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19D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«5»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19D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7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Русский</a:t>
                      </a:r>
                      <a:r>
                        <a:rPr sz="2400" b="1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0-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14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15-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22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23-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28*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29-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33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7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Математика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0-</a:t>
                      </a:r>
                      <a:r>
                        <a:rPr sz="2400" spc="-50" dirty="0">
                          <a:latin typeface="Times New Roman"/>
                          <a:cs typeface="Times New Roman"/>
                        </a:rPr>
                        <a:t>7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8-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14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15-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21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22-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31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7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Физика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0-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10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40" dirty="0">
                          <a:latin typeface="Times New Roman"/>
                          <a:cs typeface="Times New Roman"/>
                        </a:rPr>
                        <a:t>11-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22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23-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34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35-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45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97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Химия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0-</a:t>
                      </a:r>
                      <a:r>
                        <a:rPr sz="2400" spc="-50" dirty="0">
                          <a:latin typeface="Times New Roman"/>
                          <a:cs typeface="Times New Roman"/>
                        </a:rPr>
                        <a:t>9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10-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20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21-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30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31-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40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97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Биология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0-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12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13-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24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25-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35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36-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45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97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География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0-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11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12-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18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19-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25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26-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31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97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Обществознание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0-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13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14-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23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24-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31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32-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37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97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История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0-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10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2400" spc="-40" dirty="0">
                          <a:latin typeface="Times New Roman"/>
                          <a:cs typeface="Times New Roman"/>
                        </a:rPr>
                        <a:t>11-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20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21-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29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30-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37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97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0-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15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16-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26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27-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36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37-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45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97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Информатика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0-</a:t>
                      </a:r>
                      <a:r>
                        <a:rPr sz="2400" spc="-50" dirty="0">
                          <a:latin typeface="Times New Roman"/>
                          <a:cs typeface="Times New Roman"/>
                        </a:rPr>
                        <a:t>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5-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10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spc="-40" dirty="0">
                          <a:latin typeface="Times New Roman"/>
                          <a:cs typeface="Times New Roman"/>
                        </a:rPr>
                        <a:t>11-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15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16-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19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97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Иностранные</a:t>
                      </a:r>
                      <a:r>
                        <a:rPr sz="2400" b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языки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0-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28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29-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45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46-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57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58-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68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4840" rIns="0" bIns="0" rtlCol="0">
            <a:spAutoFit/>
          </a:bodyPr>
          <a:lstStyle/>
          <a:p>
            <a:pPr marL="2792730">
              <a:lnSpc>
                <a:spcPct val="100000"/>
              </a:lnSpc>
              <a:spcBef>
                <a:spcPts val="95"/>
              </a:spcBef>
            </a:pPr>
            <a:r>
              <a:rPr spc="-130" dirty="0">
                <a:solidFill>
                  <a:srgbClr val="006FC0"/>
                </a:solidFill>
              </a:rPr>
              <a:t>ИТОГОВЫЕ</a:t>
            </a:r>
            <a:r>
              <a:rPr spc="-175" dirty="0">
                <a:solidFill>
                  <a:srgbClr val="006FC0"/>
                </a:solidFill>
              </a:rPr>
              <a:t> </a:t>
            </a:r>
            <a:r>
              <a:rPr spc="-55" dirty="0">
                <a:solidFill>
                  <a:srgbClr val="006FC0"/>
                </a:solidFill>
              </a:rPr>
              <a:t>ОЦЕНКИ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481073"/>
            <a:ext cx="10816590" cy="463447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ts val="2375"/>
              </a:lnSpc>
              <a:spcBef>
                <a:spcPts val="95"/>
              </a:spcBef>
            </a:pPr>
            <a:r>
              <a:rPr sz="2200" dirty="0">
                <a:latin typeface="Times New Roman"/>
                <a:cs typeface="Times New Roman"/>
              </a:rPr>
              <a:t>В</a:t>
            </a:r>
            <a:r>
              <a:rPr sz="2200" spc="52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соответствии</a:t>
            </a:r>
            <a:r>
              <a:rPr sz="2200" spc="509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с</a:t>
            </a:r>
            <a:r>
              <a:rPr sz="2200" spc="525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приказом</a:t>
            </a:r>
            <a:r>
              <a:rPr sz="2200" b="1" spc="520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Министерства</a:t>
            </a:r>
            <a:r>
              <a:rPr sz="2200" b="1" spc="540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просвещения</a:t>
            </a:r>
            <a:r>
              <a:rPr sz="2200" b="1" spc="530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РФ</a:t>
            </a:r>
            <a:r>
              <a:rPr sz="2200" b="1" spc="525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от</a:t>
            </a:r>
            <a:r>
              <a:rPr sz="2200" b="1" spc="520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5</a:t>
            </a:r>
            <a:r>
              <a:rPr sz="2200" b="1" spc="520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октября</a:t>
            </a:r>
            <a:r>
              <a:rPr sz="2200" b="1" spc="530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2020</a:t>
            </a:r>
            <a:r>
              <a:rPr sz="2200" b="1" spc="530" dirty="0">
                <a:latin typeface="Times New Roman"/>
                <a:cs typeface="Times New Roman"/>
              </a:rPr>
              <a:t> </a:t>
            </a:r>
            <a:r>
              <a:rPr sz="2200" b="1" spc="-25" dirty="0">
                <a:latin typeface="Times New Roman"/>
                <a:cs typeface="Times New Roman"/>
              </a:rPr>
              <a:t>г.</a:t>
            </a:r>
            <a:endParaRPr sz="22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2110"/>
              </a:lnSpc>
              <a:spcBef>
                <a:spcPts val="250"/>
              </a:spcBef>
            </a:pPr>
            <a:r>
              <a:rPr sz="2200" b="1" dirty="0">
                <a:latin typeface="Times New Roman"/>
                <a:cs typeface="Times New Roman"/>
              </a:rPr>
              <a:t>№</a:t>
            </a:r>
            <a:r>
              <a:rPr sz="2200" b="1" spc="140" dirty="0">
                <a:latin typeface="Times New Roman"/>
                <a:cs typeface="Times New Roman"/>
              </a:rPr>
              <a:t>  </a:t>
            </a:r>
            <a:r>
              <a:rPr sz="2200" b="1" dirty="0">
                <a:latin typeface="Times New Roman"/>
                <a:cs typeface="Times New Roman"/>
              </a:rPr>
              <a:t>546</a:t>
            </a:r>
            <a:r>
              <a:rPr sz="2200" b="1" spc="135" dirty="0">
                <a:latin typeface="Times New Roman"/>
                <a:cs typeface="Times New Roman"/>
              </a:rPr>
              <a:t>  </a:t>
            </a:r>
            <a:r>
              <a:rPr sz="2200" b="1" dirty="0">
                <a:latin typeface="Times New Roman"/>
                <a:cs typeface="Times New Roman"/>
              </a:rPr>
              <a:t>"Об</a:t>
            </a:r>
            <a:r>
              <a:rPr sz="2200" b="1" spc="140" dirty="0">
                <a:latin typeface="Times New Roman"/>
                <a:cs typeface="Times New Roman"/>
              </a:rPr>
              <a:t>  </a:t>
            </a:r>
            <a:r>
              <a:rPr sz="2200" b="1" dirty="0">
                <a:latin typeface="Times New Roman"/>
                <a:cs typeface="Times New Roman"/>
              </a:rPr>
              <a:t>утверждении</a:t>
            </a:r>
            <a:r>
              <a:rPr sz="2200" b="1" spc="135" dirty="0">
                <a:latin typeface="Times New Roman"/>
                <a:cs typeface="Times New Roman"/>
              </a:rPr>
              <a:t>  </a:t>
            </a:r>
            <a:r>
              <a:rPr sz="2200" b="1" dirty="0">
                <a:latin typeface="Times New Roman"/>
                <a:cs typeface="Times New Roman"/>
              </a:rPr>
              <a:t>Порядка</a:t>
            </a:r>
            <a:r>
              <a:rPr sz="2200" b="1" spc="145" dirty="0">
                <a:latin typeface="Times New Roman"/>
                <a:cs typeface="Times New Roman"/>
              </a:rPr>
              <a:t>  </a:t>
            </a:r>
            <a:r>
              <a:rPr sz="2200" b="1" dirty="0">
                <a:latin typeface="Times New Roman"/>
                <a:cs typeface="Times New Roman"/>
              </a:rPr>
              <a:t>заполнения,</a:t>
            </a:r>
            <a:r>
              <a:rPr sz="2200" b="1" spc="135" dirty="0">
                <a:latin typeface="Times New Roman"/>
                <a:cs typeface="Times New Roman"/>
              </a:rPr>
              <a:t>  </a:t>
            </a:r>
            <a:r>
              <a:rPr sz="2200" b="1" dirty="0">
                <a:latin typeface="Times New Roman"/>
                <a:cs typeface="Times New Roman"/>
              </a:rPr>
              <a:t>учета</a:t>
            </a:r>
            <a:r>
              <a:rPr sz="2200" b="1" spc="145" dirty="0">
                <a:latin typeface="Times New Roman"/>
                <a:cs typeface="Times New Roman"/>
              </a:rPr>
              <a:t>  </a:t>
            </a:r>
            <a:r>
              <a:rPr sz="2200" b="1" dirty="0">
                <a:latin typeface="Times New Roman"/>
                <a:cs typeface="Times New Roman"/>
              </a:rPr>
              <a:t>и</a:t>
            </a:r>
            <a:r>
              <a:rPr sz="2200" b="1" spc="135" dirty="0">
                <a:latin typeface="Times New Roman"/>
                <a:cs typeface="Times New Roman"/>
              </a:rPr>
              <a:t>  </a:t>
            </a:r>
            <a:r>
              <a:rPr sz="2200" b="1" dirty="0">
                <a:latin typeface="Times New Roman"/>
                <a:cs typeface="Times New Roman"/>
              </a:rPr>
              <a:t>выдачи</a:t>
            </a:r>
            <a:r>
              <a:rPr sz="2200" b="1" spc="130" dirty="0">
                <a:latin typeface="Times New Roman"/>
                <a:cs typeface="Times New Roman"/>
              </a:rPr>
              <a:t>  </a:t>
            </a:r>
            <a:r>
              <a:rPr sz="2200" b="1" dirty="0">
                <a:latin typeface="Times New Roman"/>
                <a:cs typeface="Times New Roman"/>
              </a:rPr>
              <a:t>аттестатов</a:t>
            </a:r>
            <a:r>
              <a:rPr sz="2200" b="1" spc="150" dirty="0">
                <a:latin typeface="Times New Roman"/>
                <a:cs typeface="Times New Roman"/>
              </a:rPr>
              <a:t>  </a:t>
            </a:r>
            <a:r>
              <a:rPr sz="2200" b="1" spc="-25" dirty="0">
                <a:latin typeface="Times New Roman"/>
                <a:cs typeface="Times New Roman"/>
              </a:rPr>
              <a:t>об </a:t>
            </a:r>
            <a:r>
              <a:rPr sz="2200" b="1" spc="-10" dirty="0">
                <a:latin typeface="Times New Roman"/>
                <a:cs typeface="Times New Roman"/>
              </a:rPr>
              <a:t>основном</a:t>
            </a:r>
            <a:r>
              <a:rPr sz="2200" b="1" spc="-65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общем</a:t>
            </a:r>
            <a:r>
              <a:rPr sz="2200" b="1" spc="-40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и</a:t>
            </a:r>
            <a:r>
              <a:rPr sz="2200" b="1" spc="-60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среднем</a:t>
            </a:r>
            <a:r>
              <a:rPr sz="2200" b="1" spc="-45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общем</a:t>
            </a:r>
            <a:r>
              <a:rPr sz="2200" b="1" spc="-45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образовании</a:t>
            </a:r>
            <a:r>
              <a:rPr sz="2200" b="1" spc="-60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и</a:t>
            </a:r>
            <a:r>
              <a:rPr sz="2200" b="1" spc="-60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их</a:t>
            </a:r>
            <a:r>
              <a:rPr sz="2200" b="1" spc="-45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дубликатов"</a:t>
            </a:r>
            <a:endParaRPr sz="22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ct val="80000"/>
              </a:lnSpc>
              <a:spcBef>
                <a:spcPts val="550"/>
              </a:spcBef>
            </a:pPr>
            <a:r>
              <a:rPr sz="2200" dirty="0">
                <a:latin typeface="Times New Roman"/>
                <a:cs typeface="Times New Roman"/>
              </a:rPr>
              <a:t>Итоговые</a:t>
            </a:r>
            <a:r>
              <a:rPr sz="2200" spc="3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отметки</a:t>
            </a:r>
            <a:r>
              <a:rPr sz="2200" spc="35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за</a:t>
            </a:r>
            <a:r>
              <a:rPr sz="2200" spc="3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9</a:t>
            </a:r>
            <a:r>
              <a:rPr sz="2200" spc="3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класс</a:t>
            </a:r>
            <a:r>
              <a:rPr sz="2200" spc="3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по</a:t>
            </a:r>
            <a:r>
              <a:rPr sz="2200" spc="3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учебным</a:t>
            </a:r>
            <a:r>
              <a:rPr sz="2200" spc="3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предметам</a:t>
            </a:r>
            <a:r>
              <a:rPr sz="2200" spc="35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"Русский</a:t>
            </a:r>
            <a:r>
              <a:rPr sz="2200" spc="3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язык",</a:t>
            </a:r>
            <a:r>
              <a:rPr sz="2200" spc="35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"Математика"</a:t>
            </a:r>
            <a:r>
              <a:rPr sz="2200" spc="355" dirty="0">
                <a:latin typeface="Times New Roman"/>
                <a:cs typeface="Times New Roman"/>
              </a:rPr>
              <a:t> </a:t>
            </a:r>
            <a:r>
              <a:rPr sz="2200" spc="-50" dirty="0">
                <a:latin typeface="Times New Roman"/>
                <a:cs typeface="Times New Roman"/>
              </a:rPr>
              <a:t>и </a:t>
            </a:r>
            <a:r>
              <a:rPr sz="2200" dirty="0">
                <a:latin typeface="Times New Roman"/>
                <a:cs typeface="Times New Roman"/>
              </a:rPr>
              <a:t>двум</a:t>
            </a:r>
            <a:r>
              <a:rPr sz="2200" spc="110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учебным</a:t>
            </a:r>
            <a:r>
              <a:rPr sz="2200" spc="120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предметам,</a:t>
            </a:r>
            <a:r>
              <a:rPr sz="2200" spc="120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сдаваемым</a:t>
            </a:r>
            <a:r>
              <a:rPr sz="2200" spc="120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по</a:t>
            </a:r>
            <a:r>
              <a:rPr sz="2200" spc="125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выбору</a:t>
            </a:r>
            <a:r>
              <a:rPr sz="2200" spc="120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обучающегося,</a:t>
            </a:r>
            <a:r>
              <a:rPr sz="2200" spc="120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определяются</a:t>
            </a:r>
            <a:r>
              <a:rPr sz="2200" spc="125" dirty="0">
                <a:latin typeface="Times New Roman"/>
                <a:cs typeface="Times New Roman"/>
              </a:rPr>
              <a:t>  </a:t>
            </a:r>
            <a:r>
              <a:rPr sz="2200" spc="-25" dirty="0">
                <a:latin typeface="Times New Roman"/>
                <a:cs typeface="Times New Roman"/>
              </a:rPr>
              <a:t>как </a:t>
            </a:r>
            <a:r>
              <a:rPr sz="2200" dirty="0">
                <a:latin typeface="Times New Roman"/>
                <a:cs typeface="Times New Roman"/>
              </a:rPr>
              <a:t>среднее</a:t>
            </a:r>
            <a:r>
              <a:rPr sz="2200" spc="235" dirty="0">
                <a:latin typeface="Times New Roman"/>
                <a:cs typeface="Times New Roman"/>
              </a:rPr>
              <a:t>   </a:t>
            </a:r>
            <a:r>
              <a:rPr sz="2200" dirty="0">
                <a:latin typeface="Times New Roman"/>
                <a:cs typeface="Times New Roman"/>
              </a:rPr>
              <a:t>арифметическое</a:t>
            </a:r>
            <a:r>
              <a:rPr sz="2200" spc="235" dirty="0">
                <a:latin typeface="Times New Roman"/>
                <a:cs typeface="Times New Roman"/>
              </a:rPr>
              <a:t>   </a:t>
            </a:r>
            <a:r>
              <a:rPr sz="2200" dirty="0">
                <a:latin typeface="Times New Roman"/>
                <a:cs typeface="Times New Roman"/>
              </a:rPr>
              <a:t>годовой</a:t>
            </a:r>
            <a:r>
              <a:rPr sz="2200" spc="240" dirty="0">
                <a:latin typeface="Times New Roman"/>
                <a:cs typeface="Times New Roman"/>
              </a:rPr>
              <a:t>   </a:t>
            </a:r>
            <a:r>
              <a:rPr sz="2200" dirty="0">
                <a:latin typeface="Times New Roman"/>
                <a:cs typeface="Times New Roman"/>
              </a:rPr>
              <a:t>и</a:t>
            </a:r>
            <a:r>
              <a:rPr sz="2200" spc="235" dirty="0">
                <a:latin typeface="Times New Roman"/>
                <a:cs typeface="Times New Roman"/>
              </a:rPr>
              <a:t>   </a:t>
            </a:r>
            <a:r>
              <a:rPr sz="2200" dirty="0">
                <a:latin typeface="Times New Roman"/>
                <a:cs typeface="Times New Roman"/>
              </a:rPr>
              <a:t>экзаменационной</a:t>
            </a:r>
            <a:r>
              <a:rPr sz="2200" spc="235" dirty="0">
                <a:latin typeface="Times New Roman"/>
                <a:cs typeface="Times New Roman"/>
              </a:rPr>
              <a:t>   </a:t>
            </a:r>
            <a:r>
              <a:rPr sz="2200" dirty="0">
                <a:latin typeface="Times New Roman"/>
                <a:cs typeface="Times New Roman"/>
              </a:rPr>
              <a:t>отметок</a:t>
            </a:r>
            <a:r>
              <a:rPr sz="2200" spc="240" dirty="0">
                <a:latin typeface="Times New Roman"/>
                <a:cs typeface="Times New Roman"/>
              </a:rPr>
              <a:t>   </a:t>
            </a:r>
            <a:r>
              <a:rPr sz="2200" dirty="0">
                <a:latin typeface="Times New Roman"/>
                <a:cs typeface="Times New Roman"/>
              </a:rPr>
              <a:t>выпускника</a:t>
            </a:r>
            <a:r>
              <a:rPr sz="2200" spc="235" dirty="0">
                <a:latin typeface="Times New Roman"/>
                <a:cs typeface="Times New Roman"/>
              </a:rPr>
              <a:t>   </a:t>
            </a:r>
            <a:r>
              <a:rPr sz="2200" spc="-50" dirty="0">
                <a:latin typeface="Times New Roman"/>
                <a:cs typeface="Times New Roman"/>
              </a:rPr>
              <a:t>и </a:t>
            </a:r>
            <a:r>
              <a:rPr sz="2200" dirty="0">
                <a:latin typeface="Times New Roman"/>
                <a:cs typeface="Times New Roman"/>
              </a:rPr>
              <a:t>выставляются</a:t>
            </a:r>
            <a:r>
              <a:rPr sz="2200" spc="204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в</a:t>
            </a:r>
            <a:r>
              <a:rPr sz="2200" spc="20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аттестат</a:t>
            </a:r>
            <a:r>
              <a:rPr sz="2200" spc="2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целыми</a:t>
            </a:r>
            <a:r>
              <a:rPr sz="2200" spc="20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числами</a:t>
            </a:r>
            <a:r>
              <a:rPr sz="2200" spc="204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в</a:t>
            </a:r>
            <a:r>
              <a:rPr sz="2200" spc="20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соответствии</a:t>
            </a:r>
            <a:r>
              <a:rPr sz="2200" spc="20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с</a:t>
            </a:r>
            <a:r>
              <a:rPr sz="2200" spc="20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правилами</a:t>
            </a:r>
            <a:r>
              <a:rPr sz="2200" spc="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математического округления.</a:t>
            </a:r>
            <a:endParaRPr sz="2200" dirty="0">
              <a:latin typeface="Times New Roman"/>
              <a:cs typeface="Times New Roman"/>
            </a:endParaRPr>
          </a:p>
          <a:p>
            <a:pPr marL="12700" algn="just">
              <a:lnSpc>
                <a:spcPts val="2375"/>
              </a:lnSpc>
            </a:pPr>
            <a:r>
              <a:rPr sz="2200" dirty="0">
                <a:latin typeface="Times New Roman"/>
                <a:cs typeface="Times New Roman"/>
              </a:rPr>
              <a:t>В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случае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если в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учебным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плане</a:t>
            </a:r>
            <a:r>
              <a:rPr sz="2200" spc="-10" dirty="0">
                <a:latin typeface="Times New Roman"/>
                <a:cs typeface="Times New Roman"/>
              </a:rPr>
              <a:t> образовательной</a:t>
            </a:r>
            <a:r>
              <a:rPr sz="2200" dirty="0">
                <a:latin typeface="Times New Roman"/>
                <a:cs typeface="Times New Roman"/>
              </a:rPr>
              <a:t> организации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указаны учебные</a:t>
            </a:r>
            <a:r>
              <a:rPr sz="2200" spc="-10" dirty="0">
                <a:latin typeface="Times New Roman"/>
                <a:cs typeface="Times New Roman"/>
              </a:rPr>
              <a:t> предметы</a:t>
            </a:r>
            <a:endParaRPr sz="22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80000"/>
              </a:lnSpc>
              <a:spcBef>
                <a:spcPts val="265"/>
              </a:spcBef>
            </a:pPr>
            <a:r>
              <a:rPr sz="2200" dirty="0">
                <a:latin typeface="Times New Roman"/>
                <a:cs typeface="Times New Roman"/>
              </a:rPr>
              <a:t>«Алгебра»,</a:t>
            </a:r>
            <a:r>
              <a:rPr sz="2200" spc="210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«Геометрия»,</a:t>
            </a:r>
            <a:r>
              <a:rPr sz="2200" spc="215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«Вероятность</a:t>
            </a:r>
            <a:r>
              <a:rPr sz="2200" spc="210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и</a:t>
            </a:r>
            <a:r>
              <a:rPr sz="2200" spc="210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статистика»,</a:t>
            </a:r>
            <a:r>
              <a:rPr sz="2200" spc="215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то</a:t>
            </a:r>
            <a:r>
              <a:rPr sz="2200" spc="210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в</a:t>
            </a:r>
            <a:r>
              <a:rPr sz="2200" spc="204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графе</a:t>
            </a:r>
            <a:r>
              <a:rPr sz="2200" spc="204" dirty="0">
                <a:latin typeface="Times New Roman"/>
                <a:cs typeface="Times New Roman"/>
              </a:rPr>
              <a:t>  </a:t>
            </a:r>
            <a:r>
              <a:rPr sz="2200" spc="-10" dirty="0">
                <a:latin typeface="Times New Roman"/>
                <a:cs typeface="Times New Roman"/>
              </a:rPr>
              <a:t>"Наименование </a:t>
            </a:r>
            <a:r>
              <a:rPr sz="2200" dirty="0">
                <a:latin typeface="Times New Roman"/>
                <a:cs typeface="Times New Roman"/>
              </a:rPr>
              <a:t>учебных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предметов"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указывается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учебный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предмет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"Математика",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а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итоговая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отметка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за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spc="-50" dirty="0">
                <a:latin typeface="Times New Roman"/>
                <a:cs typeface="Times New Roman"/>
              </a:rPr>
              <a:t>9 </a:t>
            </a:r>
            <a:r>
              <a:rPr sz="2200" dirty="0">
                <a:latin typeface="Times New Roman"/>
                <a:cs typeface="Times New Roman"/>
              </a:rPr>
              <a:t>класс</a:t>
            </a:r>
            <a:r>
              <a:rPr sz="2200" spc="70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по</a:t>
            </a:r>
            <a:r>
              <a:rPr sz="2200" spc="75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указанному</a:t>
            </a:r>
            <a:r>
              <a:rPr sz="2200" spc="70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учебному</a:t>
            </a:r>
            <a:r>
              <a:rPr sz="2200" spc="85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предмету</a:t>
            </a:r>
            <a:r>
              <a:rPr sz="2200" spc="80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определяется</a:t>
            </a:r>
            <a:r>
              <a:rPr sz="2200" spc="80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как</a:t>
            </a:r>
            <a:r>
              <a:rPr sz="2200" spc="70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среднее</a:t>
            </a:r>
            <a:r>
              <a:rPr sz="2200" spc="70" dirty="0">
                <a:latin typeface="Times New Roman"/>
                <a:cs typeface="Times New Roman"/>
              </a:rPr>
              <a:t>  </a:t>
            </a:r>
            <a:r>
              <a:rPr sz="2200" spc="-10" dirty="0">
                <a:latin typeface="Times New Roman"/>
                <a:cs typeface="Times New Roman"/>
              </a:rPr>
              <a:t>арифметическое </a:t>
            </a:r>
            <a:r>
              <a:rPr sz="2200" dirty="0">
                <a:latin typeface="Times New Roman"/>
                <a:cs typeface="Times New Roman"/>
              </a:rPr>
              <a:t>годовых</a:t>
            </a:r>
            <a:r>
              <a:rPr sz="2200" spc="130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отметок</a:t>
            </a:r>
            <a:r>
              <a:rPr sz="2200" spc="125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по</a:t>
            </a:r>
            <a:r>
              <a:rPr sz="2200" spc="125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учебным</a:t>
            </a:r>
            <a:r>
              <a:rPr sz="2200" spc="130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предметам</a:t>
            </a:r>
            <a:r>
              <a:rPr sz="2200" spc="130" dirty="0">
                <a:latin typeface="Times New Roman"/>
                <a:cs typeface="Times New Roman"/>
              </a:rPr>
              <a:t>  </a:t>
            </a:r>
            <a:r>
              <a:rPr sz="2200" dirty="0">
                <a:highlight>
                  <a:srgbClr val="FFFF00"/>
                </a:highlight>
                <a:latin typeface="Times New Roman"/>
                <a:cs typeface="Times New Roman"/>
              </a:rPr>
              <a:t>«Алгебра»,</a:t>
            </a:r>
            <a:r>
              <a:rPr sz="2200" spc="135" dirty="0">
                <a:highlight>
                  <a:srgbClr val="FFFF00"/>
                </a:highlight>
                <a:latin typeface="Times New Roman"/>
                <a:cs typeface="Times New Roman"/>
              </a:rPr>
              <a:t>  </a:t>
            </a:r>
            <a:r>
              <a:rPr sz="2200" dirty="0">
                <a:highlight>
                  <a:srgbClr val="FFFF00"/>
                </a:highlight>
                <a:latin typeface="Times New Roman"/>
                <a:cs typeface="Times New Roman"/>
              </a:rPr>
              <a:t>«Геометрия»,</a:t>
            </a:r>
            <a:r>
              <a:rPr sz="2200" spc="135" dirty="0">
                <a:highlight>
                  <a:srgbClr val="FFFF00"/>
                </a:highlight>
                <a:latin typeface="Times New Roman"/>
                <a:cs typeface="Times New Roman"/>
              </a:rPr>
              <a:t>  </a:t>
            </a:r>
            <a:r>
              <a:rPr sz="2200" dirty="0">
                <a:highlight>
                  <a:srgbClr val="FFFF00"/>
                </a:highlight>
                <a:latin typeface="Times New Roman"/>
                <a:cs typeface="Times New Roman"/>
              </a:rPr>
              <a:t>«Вероятность</a:t>
            </a:r>
            <a:r>
              <a:rPr sz="2200" spc="120" dirty="0">
                <a:highlight>
                  <a:srgbClr val="FFFF00"/>
                </a:highlight>
                <a:latin typeface="Times New Roman"/>
                <a:cs typeface="Times New Roman"/>
              </a:rPr>
              <a:t>  </a:t>
            </a:r>
            <a:r>
              <a:rPr sz="2200" spc="-50" dirty="0">
                <a:highlight>
                  <a:srgbClr val="FFFF00"/>
                </a:highlight>
                <a:latin typeface="Times New Roman"/>
                <a:cs typeface="Times New Roman"/>
              </a:rPr>
              <a:t>и </a:t>
            </a:r>
            <a:r>
              <a:rPr sz="2200" spc="-10" dirty="0">
                <a:highlight>
                  <a:srgbClr val="FFFF00"/>
                </a:highlight>
                <a:latin typeface="Times New Roman"/>
                <a:cs typeface="Times New Roman"/>
              </a:rPr>
              <a:t>статистика»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и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экзаменационной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отметки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выпускника.</a:t>
            </a:r>
            <a:endParaRPr sz="2200" dirty="0">
              <a:latin typeface="Times New Roman"/>
              <a:cs typeface="Times New Roman"/>
            </a:endParaRPr>
          </a:p>
          <a:p>
            <a:pPr marL="12700" marR="8255" algn="just">
              <a:lnSpc>
                <a:spcPct val="80000"/>
              </a:lnSpc>
              <a:spcBef>
                <a:spcPts val="525"/>
              </a:spcBef>
            </a:pPr>
            <a:r>
              <a:rPr sz="2200" dirty="0">
                <a:latin typeface="Times New Roman"/>
                <a:cs typeface="Times New Roman"/>
              </a:rPr>
              <a:t>Итоговые</a:t>
            </a:r>
            <a:r>
              <a:rPr sz="2200" spc="3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отметки</a:t>
            </a:r>
            <a:r>
              <a:rPr sz="2200" spc="39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за</a:t>
            </a:r>
            <a:r>
              <a:rPr sz="2200" spc="3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9</a:t>
            </a:r>
            <a:r>
              <a:rPr sz="2200" spc="39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класс</a:t>
            </a:r>
            <a:r>
              <a:rPr sz="2200" spc="38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по</a:t>
            </a:r>
            <a:r>
              <a:rPr sz="2200" spc="39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другим</a:t>
            </a:r>
            <a:r>
              <a:rPr sz="2200" spc="3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учебным</a:t>
            </a:r>
            <a:r>
              <a:rPr sz="2200" spc="38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предметам</a:t>
            </a:r>
            <a:r>
              <a:rPr sz="2200" spc="39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выставляются</a:t>
            </a:r>
            <a:r>
              <a:rPr sz="2200" spc="38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на</a:t>
            </a:r>
            <a:r>
              <a:rPr sz="2200" spc="38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основе </a:t>
            </a:r>
            <a:r>
              <a:rPr sz="2200" spc="-20" dirty="0">
                <a:latin typeface="Times New Roman"/>
                <a:cs typeface="Times New Roman"/>
              </a:rPr>
              <a:t>годовой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отметки</a:t>
            </a:r>
            <a:r>
              <a:rPr sz="2200" spc="-7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выпускника</a:t>
            </a:r>
            <a:r>
              <a:rPr sz="2200" spc="-7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за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9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класс.</a:t>
            </a:r>
            <a:endParaRPr sz="2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4840" rIns="0" bIns="0" rtlCol="0">
            <a:spAutoFit/>
          </a:bodyPr>
          <a:lstStyle/>
          <a:p>
            <a:pPr marL="1247775">
              <a:lnSpc>
                <a:spcPct val="100000"/>
              </a:lnSpc>
              <a:spcBef>
                <a:spcPts val="95"/>
              </a:spcBef>
            </a:pPr>
            <a:r>
              <a:rPr spc="-105" dirty="0">
                <a:solidFill>
                  <a:srgbClr val="232852"/>
                </a:solidFill>
              </a:rPr>
              <a:t>Порядок</a:t>
            </a:r>
            <a:r>
              <a:rPr spc="-140" dirty="0">
                <a:solidFill>
                  <a:srgbClr val="232852"/>
                </a:solidFill>
              </a:rPr>
              <a:t> </a:t>
            </a:r>
            <a:r>
              <a:rPr spc="-85" dirty="0">
                <a:solidFill>
                  <a:srgbClr val="232852"/>
                </a:solidFill>
              </a:rPr>
              <a:t>проведения</a:t>
            </a:r>
            <a:r>
              <a:rPr spc="-90" dirty="0">
                <a:solidFill>
                  <a:srgbClr val="232852"/>
                </a:solidFill>
              </a:rPr>
              <a:t> ГИА</a:t>
            </a:r>
            <a:r>
              <a:rPr spc="-150" dirty="0">
                <a:solidFill>
                  <a:srgbClr val="232852"/>
                </a:solidFill>
              </a:rPr>
              <a:t> </a:t>
            </a:r>
            <a:r>
              <a:rPr dirty="0">
                <a:solidFill>
                  <a:srgbClr val="232852"/>
                </a:solidFill>
              </a:rPr>
              <a:t>в</a:t>
            </a:r>
            <a:r>
              <a:rPr spc="-110" dirty="0">
                <a:solidFill>
                  <a:srgbClr val="232852"/>
                </a:solidFill>
              </a:rPr>
              <a:t> </a:t>
            </a:r>
            <a:r>
              <a:rPr spc="-75" dirty="0">
                <a:solidFill>
                  <a:srgbClr val="232852"/>
                </a:solidFill>
              </a:rPr>
              <a:t>2025</a:t>
            </a:r>
            <a:r>
              <a:rPr spc="-135" dirty="0">
                <a:solidFill>
                  <a:srgbClr val="232852"/>
                </a:solidFill>
              </a:rPr>
              <a:t> </a:t>
            </a:r>
            <a:r>
              <a:rPr spc="-20" dirty="0">
                <a:solidFill>
                  <a:srgbClr val="232852"/>
                </a:solidFill>
              </a:rPr>
              <a:t>году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973209"/>
            <a:ext cx="10817225" cy="3049905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28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ФОРМЫ</a:t>
            </a:r>
            <a:endParaRPr sz="2800">
              <a:latin typeface="Times New Roman"/>
              <a:cs typeface="Times New Roman"/>
            </a:endParaRPr>
          </a:p>
          <a:p>
            <a:pPr marL="194945" marR="8255" indent="-182880">
              <a:lnSpc>
                <a:spcPct val="100000"/>
              </a:lnSpc>
              <a:spcBef>
                <a:spcPts val="760"/>
              </a:spcBef>
              <a:buClr>
                <a:srgbClr val="619DD1"/>
              </a:buClr>
              <a:buSzPct val="96428"/>
              <a:buFont typeface="Wingdings"/>
              <a:buChar char=""/>
              <a:tabLst>
                <a:tab pos="194945" algn="l"/>
                <a:tab pos="387985" algn="l"/>
                <a:tab pos="1277620" algn="l"/>
                <a:tab pos="1652270" algn="l"/>
                <a:tab pos="3481704" algn="l"/>
                <a:tab pos="6589395" algn="l"/>
                <a:tab pos="8116570" algn="l"/>
                <a:tab pos="9448800" algn="l"/>
              </a:tabLst>
            </a:pPr>
            <a:r>
              <a:rPr sz="2800" b="1" spc="-25" dirty="0">
                <a:solidFill>
                  <a:srgbClr val="006EC0"/>
                </a:solidFill>
                <a:latin typeface="Times New Roman"/>
                <a:cs typeface="Times New Roman"/>
              </a:rPr>
              <a:t>ОГЭ</a:t>
            </a:r>
            <a:r>
              <a:rPr sz="2800" b="1" dirty="0">
                <a:solidFill>
                  <a:srgbClr val="006EC0"/>
                </a:solidFill>
                <a:latin typeface="Times New Roman"/>
                <a:cs typeface="Times New Roman"/>
              </a:rPr>
              <a:t>	</a:t>
            </a:r>
            <a:r>
              <a:rPr sz="3200" spc="-50" dirty="0">
                <a:latin typeface="Times New Roman"/>
                <a:cs typeface="Times New Roman"/>
              </a:rPr>
              <a:t>–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10" dirty="0">
                <a:latin typeface="Times New Roman"/>
                <a:cs typeface="Times New Roman"/>
              </a:rPr>
              <a:t>основной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140" dirty="0">
                <a:latin typeface="Times New Roman"/>
                <a:cs typeface="Times New Roman"/>
              </a:rPr>
              <a:t>г</a:t>
            </a:r>
            <a:r>
              <a:rPr sz="3200" spc="185" dirty="0">
                <a:latin typeface="Times New Roman"/>
                <a:cs typeface="Times New Roman"/>
              </a:rPr>
              <a:t>о</a:t>
            </a:r>
            <a:r>
              <a:rPr sz="3200" spc="-60" dirty="0">
                <a:latin typeface="Times New Roman"/>
                <a:cs typeface="Times New Roman"/>
              </a:rPr>
              <a:t>с</a:t>
            </a:r>
            <a:r>
              <a:rPr sz="3200" spc="-390" dirty="0">
                <a:latin typeface="Times New Roman"/>
                <a:cs typeface="Times New Roman"/>
              </a:rPr>
              <a:t>у</a:t>
            </a:r>
            <a:r>
              <a:rPr sz="3200" spc="25" dirty="0">
                <a:latin typeface="Times New Roman"/>
                <a:cs typeface="Times New Roman"/>
              </a:rPr>
              <a:t>д</a:t>
            </a:r>
            <a:r>
              <a:rPr sz="3200" spc="10" dirty="0">
                <a:latin typeface="Times New Roman"/>
                <a:cs typeface="Times New Roman"/>
              </a:rPr>
              <a:t>а</a:t>
            </a:r>
            <a:r>
              <a:rPr sz="3200" spc="40" dirty="0">
                <a:latin typeface="Times New Roman"/>
                <a:cs typeface="Times New Roman"/>
              </a:rPr>
              <a:t>р</a:t>
            </a:r>
            <a:r>
              <a:rPr sz="3200" spc="30" dirty="0">
                <a:latin typeface="Times New Roman"/>
                <a:cs typeface="Times New Roman"/>
              </a:rPr>
              <a:t>с</a:t>
            </a:r>
            <a:r>
              <a:rPr sz="3200" spc="25" dirty="0">
                <a:latin typeface="Times New Roman"/>
                <a:cs typeface="Times New Roman"/>
              </a:rPr>
              <a:t>т</a:t>
            </a:r>
            <a:r>
              <a:rPr sz="3200" spc="-40" dirty="0">
                <a:latin typeface="Times New Roman"/>
                <a:cs typeface="Times New Roman"/>
              </a:rPr>
              <a:t>в</a:t>
            </a:r>
            <a:r>
              <a:rPr sz="3200" spc="30" dirty="0">
                <a:latin typeface="Times New Roman"/>
                <a:cs typeface="Times New Roman"/>
              </a:rPr>
              <a:t>е</a:t>
            </a:r>
            <a:r>
              <a:rPr sz="3200" spc="25" dirty="0">
                <a:latin typeface="Times New Roman"/>
                <a:cs typeface="Times New Roman"/>
              </a:rPr>
              <a:t>нн</a:t>
            </a:r>
            <a:r>
              <a:rPr sz="3200" spc="10" dirty="0">
                <a:latin typeface="Times New Roman"/>
                <a:cs typeface="Times New Roman"/>
              </a:rPr>
              <a:t>ы</a:t>
            </a:r>
            <a:r>
              <a:rPr sz="3200" spc="25" dirty="0">
                <a:latin typeface="Times New Roman"/>
                <a:cs typeface="Times New Roman"/>
              </a:rPr>
              <a:t>й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10" dirty="0">
                <a:latin typeface="Times New Roman"/>
                <a:cs typeface="Times New Roman"/>
              </a:rPr>
              <a:t>экзамен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10" dirty="0">
                <a:latin typeface="Times New Roman"/>
                <a:cs typeface="Times New Roman"/>
              </a:rPr>
              <a:t>(КИМ,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10" dirty="0">
                <a:latin typeface="Times New Roman"/>
                <a:cs typeface="Times New Roman"/>
              </a:rPr>
              <a:t>задания стандартизированной</a:t>
            </a:r>
            <a:r>
              <a:rPr sz="3200" spc="-16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формы);</a:t>
            </a:r>
            <a:endParaRPr sz="3200">
              <a:latin typeface="Times New Roman"/>
              <a:cs typeface="Times New Roman"/>
            </a:endParaRPr>
          </a:p>
          <a:p>
            <a:pPr marL="194945" marR="5080" indent="-182880">
              <a:lnSpc>
                <a:spcPct val="100000"/>
              </a:lnSpc>
              <a:spcBef>
                <a:spcPts val="770"/>
              </a:spcBef>
              <a:buClr>
                <a:srgbClr val="619DD1"/>
              </a:buClr>
              <a:buSzPct val="83928"/>
              <a:buFont typeface="Wingdings"/>
              <a:buChar char=""/>
              <a:tabLst>
                <a:tab pos="194945" algn="l"/>
                <a:tab pos="337820" algn="l"/>
                <a:tab pos="1257935" algn="l"/>
                <a:tab pos="1446530" algn="l"/>
                <a:tab pos="1705610" algn="l"/>
                <a:tab pos="2874645" algn="l"/>
                <a:tab pos="4361180" algn="l"/>
                <a:tab pos="4883785" algn="l"/>
                <a:tab pos="5912485" algn="l"/>
                <a:tab pos="7026909" algn="l"/>
                <a:tab pos="7188200" algn="l"/>
                <a:tab pos="8623935" algn="l"/>
                <a:tab pos="8924290" algn="l"/>
                <a:tab pos="10599420" algn="l"/>
              </a:tabLst>
            </a:pPr>
            <a:r>
              <a:rPr sz="2800" b="1" spc="-25" dirty="0">
                <a:solidFill>
                  <a:srgbClr val="006EC0"/>
                </a:solidFill>
                <a:latin typeface="Times New Roman"/>
                <a:cs typeface="Times New Roman"/>
              </a:rPr>
              <a:t>ГВЭ</a:t>
            </a:r>
            <a:r>
              <a:rPr sz="2800" b="1" dirty="0">
                <a:solidFill>
                  <a:srgbClr val="006EC0"/>
                </a:solidFill>
                <a:latin typeface="Times New Roman"/>
                <a:cs typeface="Times New Roman"/>
              </a:rPr>
              <a:t>	</a:t>
            </a:r>
            <a:r>
              <a:rPr sz="3200" spc="-50" dirty="0">
                <a:latin typeface="Times New Roman"/>
                <a:cs typeface="Times New Roman"/>
              </a:rPr>
              <a:t>–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130" dirty="0">
                <a:latin typeface="Times New Roman"/>
                <a:cs typeface="Times New Roman"/>
              </a:rPr>
              <a:t>г</a:t>
            </a:r>
            <a:r>
              <a:rPr sz="3200" spc="175" dirty="0">
                <a:latin typeface="Times New Roman"/>
                <a:cs typeface="Times New Roman"/>
              </a:rPr>
              <a:t>о</a:t>
            </a:r>
            <a:r>
              <a:rPr sz="3200" spc="-60" dirty="0">
                <a:latin typeface="Times New Roman"/>
                <a:cs typeface="Times New Roman"/>
              </a:rPr>
              <a:t>с</a:t>
            </a:r>
            <a:r>
              <a:rPr sz="3200" spc="-390" dirty="0">
                <a:latin typeface="Times New Roman"/>
                <a:cs typeface="Times New Roman"/>
              </a:rPr>
              <a:t>у</a:t>
            </a:r>
            <a:r>
              <a:rPr sz="3200" spc="10" dirty="0">
                <a:latin typeface="Times New Roman"/>
                <a:cs typeface="Times New Roman"/>
              </a:rPr>
              <a:t>д</a:t>
            </a:r>
            <a:r>
              <a:rPr sz="3200" spc="30" dirty="0">
                <a:latin typeface="Times New Roman"/>
                <a:cs typeface="Times New Roman"/>
              </a:rPr>
              <a:t>ар</a:t>
            </a:r>
            <a:r>
              <a:rPr sz="3200" spc="10" dirty="0">
                <a:latin typeface="Times New Roman"/>
                <a:cs typeface="Times New Roman"/>
              </a:rPr>
              <a:t>с</a:t>
            </a:r>
            <a:r>
              <a:rPr sz="3200" spc="30" dirty="0">
                <a:latin typeface="Times New Roman"/>
                <a:cs typeface="Times New Roman"/>
              </a:rPr>
              <a:t>т</a:t>
            </a:r>
            <a:r>
              <a:rPr sz="3200" spc="-40" dirty="0">
                <a:latin typeface="Times New Roman"/>
                <a:cs typeface="Times New Roman"/>
              </a:rPr>
              <a:t>в</a:t>
            </a:r>
            <a:r>
              <a:rPr sz="3200" spc="30" dirty="0">
                <a:latin typeface="Times New Roman"/>
                <a:cs typeface="Times New Roman"/>
              </a:rPr>
              <a:t>е</a:t>
            </a:r>
            <a:r>
              <a:rPr sz="3200" spc="25" dirty="0">
                <a:latin typeface="Times New Roman"/>
                <a:cs typeface="Times New Roman"/>
              </a:rPr>
              <a:t>нн</a:t>
            </a:r>
            <a:r>
              <a:rPr sz="3200" spc="15" dirty="0">
                <a:latin typeface="Times New Roman"/>
                <a:cs typeface="Times New Roman"/>
              </a:rPr>
              <a:t>ы</a:t>
            </a:r>
            <a:r>
              <a:rPr sz="3200" spc="25" dirty="0">
                <a:latin typeface="Times New Roman"/>
                <a:cs typeface="Times New Roman"/>
              </a:rPr>
              <a:t>й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10" dirty="0">
                <a:latin typeface="Times New Roman"/>
                <a:cs typeface="Times New Roman"/>
              </a:rPr>
              <a:t>выпускной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10" dirty="0">
                <a:latin typeface="Times New Roman"/>
                <a:cs typeface="Times New Roman"/>
              </a:rPr>
              <a:t>экзамен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10" dirty="0">
                <a:latin typeface="Times New Roman"/>
                <a:cs typeface="Times New Roman"/>
              </a:rPr>
              <a:t>(письменная и/или</a:t>
            </a:r>
            <a:r>
              <a:rPr sz="3200" dirty="0">
                <a:latin typeface="Times New Roman"/>
                <a:cs typeface="Times New Roman"/>
              </a:rPr>
              <a:t>		</a:t>
            </a:r>
            <a:r>
              <a:rPr sz="3200" spc="-10" dirty="0">
                <a:latin typeface="Times New Roman"/>
                <a:cs typeface="Times New Roman"/>
              </a:rPr>
              <a:t>устная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10" dirty="0">
                <a:latin typeface="Times New Roman"/>
                <a:cs typeface="Times New Roman"/>
              </a:rPr>
              <a:t>форма: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10" dirty="0">
                <a:latin typeface="Times New Roman"/>
                <a:cs typeface="Times New Roman"/>
              </a:rPr>
              <a:t>тексты,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10" dirty="0">
                <a:latin typeface="Times New Roman"/>
                <a:cs typeface="Times New Roman"/>
              </a:rPr>
              <a:t>темы,</a:t>
            </a:r>
            <a:r>
              <a:rPr sz="3200" dirty="0">
                <a:latin typeface="Times New Roman"/>
                <a:cs typeface="Times New Roman"/>
              </a:rPr>
              <a:t>		</a:t>
            </a:r>
            <a:r>
              <a:rPr sz="3200" spc="-10" dirty="0">
                <a:latin typeface="Times New Roman"/>
                <a:cs typeface="Times New Roman"/>
              </a:rPr>
              <a:t>задания,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10" dirty="0">
                <a:latin typeface="Times New Roman"/>
                <a:cs typeface="Times New Roman"/>
              </a:rPr>
              <a:t>билеты)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50" dirty="0">
                <a:latin typeface="Times New Roman"/>
                <a:cs typeface="Times New Roman"/>
              </a:rPr>
              <a:t>–</a:t>
            </a:r>
            <a:endParaRPr sz="3200">
              <a:latin typeface="Times New Roman"/>
              <a:cs typeface="Times New Roman"/>
            </a:endParaRPr>
          </a:p>
          <a:p>
            <a:pPr marL="194945">
              <a:lnSpc>
                <a:spcPct val="100000"/>
              </a:lnSpc>
              <a:spcBef>
                <a:spcPts val="20"/>
              </a:spcBef>
            </a:pPr>
            <a:r>
              <a:rPr sz="2400" b="1" spc="-35" dirty="0">
                <a:solidFill>
                  <a:srgbClr val="006EC0"/>
                </a:solidFill>
                <a:latin typeface="Times New Roman"/>
                <a:cs typeface="Times New Roman"/>
              </a:rPr>
              <a:t>предусмотрена</a:t>
            </a:r>
            <a:r>
              <a:rPr sz="2400" b="1" spc="-85" dirty="0">
                <a:solidFill>
                  <a:srgbClr val="006EC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6EC0"/>
                </a:solidFill>
                <a:latin typeface="Times New Roman"/>
                <a:cs typeface="Times New Roman"/>
              </a:rPr>
              <a:t>для</a:t>
            </a:r>
            <a:r>
              <a:rPr sz="2400" b="1" spc="-35" dirty="0">
                <a:solidFill>
                  <a:srgbClr val="006EC0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006EC0"/>
                </a:solidFill>
                <a:latin typeface="Times New Roman"/>
                <a:cs typeface="Times New Roman"/>
              </a:rPr>
              <a:t>учащихся</a:t>
            </a:r>
            <a:r>
              <a:rPr sz="2400" b="1" spc="-60" dirty="0">
                <a:solidFill>
                  <a:srgbClr val="006EC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6EC0"/>
                </a:solidFill>
                <a:latin typeface="Times New Roman"/>
                <a:cs typeface="Times New Roman"/>
              </a:rPr>
              <a:t>с</a:t>
            </a:r>
            <a:r>
              <a:rPr sz="2400" b="1" spc="-35" dirty="0">
                <a:solidFill>
                  <a:srgbClr val="006EC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6EC0"/>
                </a:solidFill>
                <a:latin typeface="Times New Roman"/>
                <a:cs typeface="Times New Roman"/>
              </a:rPr>
              <a:t>ОВЗ,</a:t>
            </a:r>
            <a:r>
              <a:rPr sz="2400" b="1" spc="-70" dirty="0">
                <a:solidFill>
                  <a:srgbClr val="006EC0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006EC0"/>
                </a:solidFill>
                <a:latin typeface="Times New Roman"/>
                <a:cs typeface="Times New Roman"/>
              </a:rPr>
              <a:t>инвалидов,</a:t>
            </a:r>
            <a:r>
              <a:rPr sz="2400" b="1" spc="-35" dirty="0">
                <a:solidFill>
                  <a:srgbClr val="006EC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06EC0"/>
                </a:solidFill>
                <a:latin typeface="Times New Roman"/>
                <a:cs typeface="Times New Roman"/>
              </a:rPr>
              <a:t>детей-инвалидов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4840" rIns="0" bIns="0" rtlCol="0">
            <a:spAutoFit/>
          </a:bodyPr>
          <a:lstStyle/>
          <a:p>
            <a:pPr marL="1951989">
              <a:lnSpc>
                <a:spcPct val="100000"/>
              </a:lnSpc>
              <a:spcBef>
                <a:spcPts val="95"/>
              </a:spcBef>
            </a:pPr>
            <a:r>
              <a:rPr spc="-60" dirty="0">
                <a:solidFill>
                  <a:srgbClr val="006FC0"/>
                </a:solidFill>
              </a:rPr>
              <a:t>Регистрация</a:t>
            </a:r>
            <a:r>
              <a:rPr spc="-160" dirty="0">
                <a:solidFill>
                  <a:srgbClr val="006FC0"/>
                </a:solidFill>
              </a:rPr>
              <a:t> </a:t>
            </a:r>
            <a:r>
              <a:rPr spc="-65" dirty="0">
                <a:solidFill>
                  <a:srgbClr val="006FC0"/>
                </a:solidFill>
              </a:rPr>
              <a:t>на</a:t>
            </a:r>
            <a:r>
              <a:rPr spc="-215" dirty="0">
                <a:solidFill>
                  <a:srgbClr val="006FC0"/>
                </a:solidFill>
              </a:rPr>
              <a:t> </a:t>
            </a:r>
            <a:r>
              <a:rPr spc="-25" dirty="0">
                <a:solidFill>
                  <a:srgbClr val="006FC0"/>
                </a:solidFill>
              </a:rPr>
              <a:t>участие</a:t>
            </a:r>
            <a:r>
              <a:rPr spc="-180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в</a:t>
            </a:r>
            <a:r>
              <a:rPr spc="-114" dirty="0">
                <a:solidFill>
                  <a:srgbClr val="006FC0"/>
                </a:solidFill>
              </a:rPr>
              <a:t> </a:t>
            </a:r>
            <a:r>
              <a:rPr spc="-25" dirty="0">
                <a:solidFill>
                  <a:srgbClr val="006FC0"/>
                </a:solidFill>
              </a:rPr>
              <a:t>ГИА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483817"/>
            <a:ext cx="10815955" cy="3827779"/>
          </a:xfrm>
          <a:prstGeom prst="rect">
            <a:avLst/>
          </a:prstGeom>
        </p:spPr>
        <p:txBody>
          <a:bodyPr vert="horz" wrap="square" lIns="0" tIns="158115" rIns="0" bIns="0" rtlCol="0">
            <a:spAutoFit/>
          </a:bodyPr>
          <a:lstStyle/>
          <a:p>
            <a:pPr marL="12700" marR="5080" algn="just">
              <a:lnSpc>
                <a:spcPct val="70300"/>
              </a:lnSpc>
              <a:spcBef>
                <a:spcPts val="1245"/>
              </a:spcBef>
            </a:pPr>
            <a:r>
              <a:rPr sz="2400" dirty="0">
                <a:latin typeface="Times New Roman"/>
                <a:cs typeface="Times New Roman"/>
              </a:rPr>
              <a:t>Заявление</a:t>
            </a:r>
            <a:r>
              <a:rPr sz="2400" spc="30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на</a:t>
            </a:r>
            <a:r>
              <a:rPr sz="2400" spc="29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участие</a:t>
            </a:r>
            <a:r>
              <a:rPr sz="2400" spc="29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295" dirty="0">
                <a:latin typeface="Times New Roman"/>
                <a:cs typeface="Times New Roman"/>
              </a:rPr>
              <a:t>  </a:t>
            </a:r>
            <a:r>
              <a:rPr sz="2400" spc="-30" dirty="0">
                <a:latin typeface="Times New Roman"/>
                <a:cs typeface="Times New Roman"/>
              </a:rPr>
              <a:t>ГИА-</a:t>
            </a:r>
            <a:r>
              <a:rPr sz="2400" dirty="0">
                <a:latin typeface="Times New Roman"/>
                <a:cs typeface="Times New Roman"/>
              </a:rPr>
              <a:t>9</a:t>
            </a:r>
            <a:r>
              <a:rPr sz="2400" spc="31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подается</a:t>
            </a:r>
            <a:r>
              <a:rPr sz="2400" spc="300" dirty="0">
                <a:latin typeface="Times New Roman"/>
                <a:cs typeface="Times New Roman"/>
              </a:rPr>
              <a:t>  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до</a:t>
            </a:r>
            <a:r>
              <a:rPr sz="3200" b="1" u="sng" spc="49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3200" b="1" u="sng" spc="4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марта</a:t>
            </a:r>
            <a:r>
              <a:rPr sz="3200" b="1" u="sng" spc="49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2025</a:t>
            </a:r>
            <a:r>
              <a:rPr sz="3200" b="1" u="sng" spc="48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32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года</a:t>
            </a:r>
            <a:r>
              <a:rPr sz="3200" b="1" spc="-20" dirty="0">
                <a:latin typeface="Times New Roman"/>
                <a:cs typeface="Times New Roman"/>
              </a:rPr>
              <a:t> </a:t>
            </a:r>
            <a:r>
              <a:rPr sz="32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включительно.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8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 marR="8255" algn="just">
              <a:lnSpc>
                <a:spcPct val="86900"/>
              </a:lnSpc>
            </a:pPr>
            <a:r>
              <a:rPr sz="2400" dirty="0">
                <a:latin typeface="Times New Roman"/>
                <a:cs typeface="Times New Roman"/>
              </a:rPr>
              <a:t>Участники</a:t>
            </a:r>
            <a:r>
              <a:rPr sz="2400" spc="31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ГИА-</a:t>
            </a:r>
            <a:r>
              <a:rPr sz="2400" dirty="0">
                <a:latin typeface="Times New Roman"/>
                <a:cs typeface="Times New Roman"/>
              </a:rPr>
              <a:t>9</a:t>
            </a:r>
            <a:r>
              <a:rPr sz="2400" spc="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(или)</a:t>
            </a:r>
            <a:r>
              <a:rPr sz="2400" spc="3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их</a:t>
            </a:r>
            <a:r>
              <a:rPr sz="2400" spc="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родители</a:t>
            </a:r>
            <a:r>
              <a:rPr sz="2400" spc="3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(законные</a:t>
            </a:r>
            <a:r>
              <a:rPr sz="2400" spc="3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представители</a:t>
            </a:r>
            <a:r>
              <a:rPr sz="2400" spc="3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)</a:t>
            </a:r>
            <a:r>
              <a:rPr sz="2400" spc="3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имеют</a:t>
            </a:r>
            <a:r>
              <a:rPr sz="2400" spc="3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право </a:t>
            </a:r>
            <a:r>
              <a:rPr sz="2400" dirty="0">
                <a:latin typeface="Times New Roman"/>
                <a:cs typeface="Times New Roman"/>
              </a:rPr>
              <a:t>внести</a:t>
            </a:r>
            <a:r>
              <a:rPr sz="2400" spc="24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изменения</a:t>
            </a:r>
            <a:r>
              <a:rPr sz="2400" spc="24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23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уже</a:t>
            </a:r>
            <a:r>
              <a:rPr sz="2400" spc="24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существующее</a:t>
            </a:r>
            <a:r>
              <a:rPr sz="2400" spc="229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заявление</a:t>
            </a:r>
            <a:r>
              <a:rPr sz="2400" spc="240" dirty="0">
                <a:latin typeface="Times New Roman"/>
                <a:cs typeface="Times New Roman"/>
              </a:rPr>
              <a:t>  </a:t>
            </a:r>
            <a:r>
              <a:rPr sz="2400" b="1" dirty="0">
                <a:latin typeface="Times New Roman"/>
                <a:cs typeface="Times New Roman"/>
              </a:rPr>
              <a:t>до</a:t>
            </a:r>
            <a:r>
              <a:rPr sz="2400" b="1" spc="250" dirty="0">
                <a:latin typeface="Times New Roman"/>
                <a:cs typeface="Times New Roman"/>
              </a:rPr>
              <a:t>  </a:t>
            </a:r>
            <a:r>
              <a:rPr sz="2400" b="1" dirty="0">
                <a:latin typeface="Times New Roman"/>
                <a:cs typeface="Times New Roman"/>
              </a:rPr>
              <a:t>1</a:t>
            </a:r>
            <a:r>
              <a:rPr sz="2400" b="1" spc="235" dirty="0">
                <a:latin typeface="Times New Roman"/>
                <a:cs typeface="Times New Roman"/>
              </a:rPr>
              <a:t>  </a:t>
            </a:r>
            <a:r>
              <a:rPr sz="2400" b="1" dirty="0">
                <a:latin typeface="Times New Roman"/>
                <a:cs typeface="Times New Roman"/>
              </a:rPr>
              <a:t>марта</a:t>
            </a:r>
            <a:r>
              <a:rPr sz="2400" b="1" spc="240" dirty="0">
                <a:latin typeface="Times New Roman"/>
                <a:cs typeface="Times New Roman"/>
              </a:rPr>
              <a:t>  </a:t>
            </a:r>
            <a:r>
              <a:rPr sz="2400" b="1" dirty="0">
                <a:latin typeface="Times New Roman"/>
                <a:cs typeface="Times New Roman"/>
              </a:rPr>
              <a:t>2025</a:t>
            </a:r>
            <a:r>
              <a:rPr sz="2400" b="1" spc="240" dirty="0">
                <a:latin typeface="Times New Roman"/>
                <a:cs typeface="Times New Roman"/>
              </a:rPr>
              <a:t>  </a:t>
            </a:r>
            <a:r>
              <a:rPr sz="2400" b="1" spc="-20" dirty="0">
                <a:latin typeface="Times New Roman"/>
                <a:cs typeface="Times New Roman"/>
              </a:rPr>
              <a:t>года </a:t>
            </a:r>
            <a:r>
              <a:rPr sz="2400" b="1" spc="-10" dirty="0">
                <a:latin typeface="Times New Roman"/>
                <a:cs typeface="Times New Roman"/>
              </a:rPr>
              <a:t>включительно.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45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 marR="10160" algn="just">
              <a:lnSpc>
                <a:spcPts val="2450"/>
              </a:lnSpc>
            </a:pPr>
            <a:r>
              <a:rPr sz="2400" dirty="0">
                <a:latin typeface="Times New Roman"/>
                <a:cs typeface="Times New Roman"/>
              </a:rPr>
              <a:t>После</a:t>
            </a:r>
            <a:r>
              <a:rPr sz="2400" spc="20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регистрации</a:t>
            </a:r>
            <a:r>
              <a:rPr sz="2400" spc="22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на</a:t>
            </a:r>
            <a:r>
              <a:rPr sz="2400" spc="20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участие</a:t>
            </a:r>
            <a:r>
              <a:rPr sz="2400" spc="2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ГИА-</a:t>
            </a:r>
            <a:r>
              <a:rPr sz="2400" dirty="0">
                <a:latin typeface="Times New Roman"/>
                <a:cs typeface="Times New Roman"/>
              </a:rPr>
              <a:t>9</a:t>
            </a:r>
            <a:r>
              <a:rPr sz="2400" spc="2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заявитель</a:t>
            </a:r>
            <a:r>
              <a:rPr sz="2400" spc="2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не</a:t>
            </a:r>
            <a:r>
              <a:rPr sz="2400" spc="1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позднее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чем</a:t>
            </a:r>
            <a:r>
              <a:rPr sz="2400" spc="1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за</a:t>
            </a:r>
            <a:r>
              <a:rPr sz="2400" spc="1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</a:t>
            </a:r>
            <a:r>
              <a:rPr sz="2400" spc="1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недели</a:t>
            </a:r>
            <a:r>
              <a:rPr sz="2400" spc="15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до </a:t>
            </a:r>
            <a:r>
              <a:rPr sz="2400" dirty="0">
                <a:latin typeface="Times New Roman"/>
                <a:cs typeface="Times New Roman"/>
              </a:rPr>
              <a:t>начала</a:t>
            </a:r>
            <a:r>
              <a:rPr sz="2400" spc="4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экзамена</a:t>
            </a:r>
            <a:r>
              <a:rPr sz="2400" spc="4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получает</a:t>
            </a:r>
            <a:r>
              <a:rPr sz="2400" spc="4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уведомление</a:t>
            </a:r>
            <a:r>
              <a:rPr sz="2400" spc="4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</a:t>
            </a:r>
            <a:r>
              <a:rPr sz="2400" spc="45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указанием</a:t>
            </a:r>
            <a:r>
              <a:rPr sz="2400" spc="4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даты</a:t>
            </a:r>
            <a:r>
              <a:rPr sz="2400" spc="465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экзамена,</a:t>
            </a:r>
            <a:r>
              <a:rPr sz="2400" spc="465" dirty="0">
                <a:latin typeface="Times New Roman"/>
                <a:cs typeface="Times New Roman"/>
              </a:rPr>
              <a:t>   </a:t>
            </a:r>
            <a:r>
              <a:rPr sz="2400" spc="-10" dirty="0">
                <a:latin typeface="Times New Roman"/>
                <a:cs typeface="Times New Roman"/>
              </a:rPr>
              <a:t>адреса </a:t>
            </a:r>
            <a:r>
              <a:rPr sz="2400" dirty="0">
                <a:latin typeface="Times New Roman"/>
                <a:cs typeface="Times New Roman"/>
              </a:rPr>
              <a:t>места</a:t>
            </a:r>
            <a:r>
              <a:rPr sz="2400" spc="33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проведения,</a:t>
            </a:r>
            <a:r>
              <a:rPr sz="2400" spc="34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кода</a:t>
            </a:r>
            <a:r>
              <a:rPr sz="2400" spc="32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регистрации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Times New Roman"/>
                <a:cs typeface="Times New Roman"/>
              </a:rPr>
              <a:t>необходимого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для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получения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результатов.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99288"/>
            <a:ext cx="7213600" cy="52069"/>
          </a:xfrm>
          <a:custGeom>
            <a:avLst/>
            <a:gdLst/>
            <a:ahLst/>
            <a:cxnLst/>
            <a:rect l="l" t="t" r="r" b="b"/>
            <a:pathLst>
              <a:path w="7213600" h="52070">
                <a:moveTo>
                  <a:pt x="0" y="51815"/>
                </a:moveTo>
                <a:lnTo>
                  <a:pt x="7213092" y="51815"/>
                </a:lnTo>
                <a:lnTo>
                  <a:pt x="7213092" y="0"/>
                </a:lnTo>
                <a:lnTo>
                  <a:pt x="0" y="0"/>
                </a:lnTo>
                <a:lnTo>
                  <a:pt x="0" y="51815"/>
                </a:lnTo>
                <a:close/>
              </a:path>
            </a:pathLst>
          </a:custGeom>
          <a:solidFill>
            <a:srgbClr val="9C5252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-1523"/>
            <a:ext cx="12192000" cy="626745"/>
            <a:chOff x="0" y="-1523"/>
            <a:chExt cx="12192000" cy="626745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12192000" cy="311150"/>
            </a:xfrm>
            <a:custGeom>
              <a:avLst/>
              <a:gdLst/>
              <a:ahLst/>
              <a:cxnLst/>
              <a:rect l="l" t="t" r="r" b="b"/>
              <a:pathLst>
                <a:path w="12192000" h="311150">
                  <a:moveTo>
                    <a:pt x="12192000" y="0"/>
                  </a:moveTo>
                  <a:lnTo>
                    <a:pt x="0" y="0"/>
                  </a:lnTo>
                  <a:lnTo>
                    <a:pt x="0" y="310896"/>
                  </a:lnTo>
                  <a:lnTo>
                    <a:pt x="12192000" y="310896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2E57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307847"/>
              <a:ext cx="12192000" cy="143510"/>
            </a:xfrm>
            <a:custGeom>
              <a:avLst/>
              <a:gdLst/>
              <a:ahLst/>
              <a:cxnLst/>
              <a:rect l="l" t="t" r="r" b="b"/>
              <a:pathLst>
                <a:path w="12192000" h="143509">
                  <a:moveTo>
                    <a:pt x="12192000" y="0"/>
                  </a:moveTo>
                  <a:lnTo>
                    <a:pt x="0" y="0"/>
                  </a:lnTo>
                  <a:lnTo>
                    <a:pt x="0" y="91440"/>
                  </a:lnTo>
                  <a:lnTo>
                    <a:pt x="7213092" y="91440"/>
                  </a:lnTo>
                  <a:lnTo>
                    <a:pt x="7213092" y="143256"/>
                  </a:lnTo>
                  <a:lnTo>
                    <a:pt x="12192000" y="143256"/>
                  </a:lnTo>
                  <a:lnTo>
                    <a:pt x="12192000" y="91440"/>
                  </a:lnTo>
                  <a:lnTo>
                    <a:pt x="12192000" y="51816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9C52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213092" y="440435"/>
              <a:ext cx="4979035" cy="180340"/>
            </a:xfrm>
            <a:custGeom>
              <a:avLst/>
              <a:gdLst/>
              <a:ahLst/>
              <a:cxnLst/>
              <a:rect l="l" t="t" r="r" b="b"/>
              <a:pathLst>
                <a:path w="4979034" h="180340">
                  <a:moveTo>
                    <a:pt x="4978908" y="0"/>
                  </a:moveTo>
                  <a:lnTo>
                    <a:pt x="0" y="0"/>
                  </a:lnTo>
                  <a:lnTo>
                    <a:pt x="0" y="179832"/>
                  </a:lnTo>
                  <a:lnTo>
                    <a:pt x="4978908" y="179832"/>
                  </a:lnTo>
                  <a:lnTo>
                    <a:pt x="4978908" y="0"/>
                  </a:lnTo>
                  <a:close/>
                </a:path>
              </a:pathLst>
            </a:custGeom>
            <a:solidFill>
              <a:srgbClr val="9C5252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210044" y="496823"/>
              <a:ext cx="4754880" cy="128270"/>
            </a:xfrm>
            <a:custGeom>
              <a:avLst/>
              <a:gdLst/>
              <a:ahLst/>
              <a:cxnLst/>
              <a:rect l="l" t="t" r="r" b="b"/>
              <a:pathLst>
                <a:path w="4754880" h="128270">
                  <a:moveTo>
                    <a:pt x="4084320" y="2032"/>
                  </a:moveTo>
                  <a:lnTo>
                    <a:pt x="4082288" y="0"/>
                  </a:lnTo>
                  <a:lnTo>
                    <a:pt x="2032" y="0"/>
                  </a:lnTo>
                  <a:lnTo>
                    <a:pt x="0" y="2032"/>
                  </a:lnTo>
                  <a:lnTo>
                    <a:pt x="0" y="4572"/>
                  </a:lnTo>
                  <a:lnTo>
                    <a:pt x="0" y="25400"/>
                  </a:lnTo>
                  <a:lnTo>
                    <a:pt x="2032" y="27432"/>
                  </a:lnTo>
                  <a:lnTo>
                    <a:pt x="4082288" y="27432"/>
                  </a:lnTo>
                  <a:lnTo>
                    <a:pt x="4084320" y="25400"/>
                  </a:lnTo>
                  <a:lnTo>
                    <a:pt x="4084320" y="2032"/>
                  </a:lnTo>
                  <a:close/>
                </a:path>
                <a:path w="4754880" h="128270">
                  <a:moveTo>
                    <a:pt x="4754880" y="94107"/>
                  </a:moveTo>
                  <a:lnTo>
                    <a:pt x="4752086" y="91440"/>
                  </a:lnTo>
                  <a:lnTo>
                    <a:pt x="2623947" y="91440"/>
                  </a:lnTo>
                  <a:lnTo>
                    <a:pt x="2621280" y="94107"/>
                  </a:lnTo>
                  <a:lnTo>
                    <a:pt x="2621280" y="97536"/>
                  </a:lnTo>
                  <a:lnTo>
                    <a:pt x="2621280" y="125349"/>
                  </a:lnTo>
                  <a:lnTo>
                    <a:pt x="2623947" y="128016"/>
                  </a:lnTo>
                  <a:lnTo>
                    <a:pt x="4752086" y="128016"/>
                  </a:lnTo>
                  <a:lnTo>
                    <a:pt x="4754880" y="125349"/>
                  </a:lnTo>
                  <a:lnTo>
                    <a:pt x="4754880" y="9410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059412" y="-1524"/>
              <a:ext cx="131445" cy="622300"/>
            </a:xfrm>
            <a:custGeom>
              <a:avLst/>
              <a:gdLst/>
              <a:ahLst/>
              <a:cxnLst/>
              <a:rect l="l" t="t" r="r" b="b"/>
              <a:pathLst>
                <a:path w="131445" h="622300">
                  <a:moveTo>
                    <a:pt x="36563" y="0"/>
                  </a:moveTo>
                  <a:lnTo>
                    <a:pt x="0" y="0"/>
                  </a:lnTo>
                  <a:lnTo>
                    <a:pt x="0" y="621792"/>
                  </a:lnTo>
                  <a:lnTo>
                    <a:pt x="36563" y="621792"/>
                  </a:lnTo>
                  <a:lnTo>
                    <a:pt x="36563" y="0"/>
                  </a:lnTo>
                  <a:close/>
                </a:path>
                <a:path w="131445" h="622300">
                  <a:moveTo>
                    <a:pt x="131064" y="0"/>
                  </a:moveTo>
                  <a:lnTo>
                    <a:pt x="53340" y="0"/>
                  </a:lnTo>
                  <a:lnTo>
                    <a:pt x="53340" y="621792"/>
                  </a:lnTo>
                  <a:lnTo>
                    <a:pt x="131064" y="621792"/>
                  </a:lnTo>
                  <a:lnTo>
                    <a:pt x="131064" y="0"/>
                  </a:lnTo>
                  <a:close/>
                </a:path>
              </a:pathLst>
            </a:custGeom>
            <a:solidFill>
              <a:srgbClr val="FFFFFF">
                <a:alpha val="6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033504" y="-1523"/>
              <a:ext cx="12700" cy="622300"/>
            </a:xfrm>
            <a:custGeom>
              <a:avLst/>
              <a:gdLst/>
              <a:ahLst/>
              <a:cxnLst/>
              <a:rect l="l" t="t" r="r" b="b"/>
              <a:pathLst>
                <a:path w="12700" h="622300">
                  <a:moveTo>
                    <a:pt x="12192" y="0"/>
                  </a:moveTo>
                  <a:lnTo>
                    <a:pt x="0" y="0"/>
                  </a:lnTo>
                  <a:lnTo>
                    <a:pt x="0" y="621791"/>
                  </a:lnTo>
                  <a:lnTo>
                    <a:pt x="12192" y="621791"/>
                  </a:lnTo>
                  <a:lnTo>
                    <a:pt x="12192" y="0"/>
                  </a:lnTo>
                  <a:close/>
                </a:path>
              </a:pathLst>
            </a:custGeom>
            <a:solidFill>
              <a:srgbClr val="FFFFFF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967971" y="-1523"/>
              <a:ext cx="36830" cy="622300"/>
            </a:xfrm>
            <a:custGeom>
              <a:avLst/>
              <a:gdLst/>
              <a:ahLst/>
              <a:cxnLst/>
              <a:rect l="l" t="t" r="r" b="b"/>
              <a:pathLst>
                <a:path w="36829" h="622300">
                  <a:moveTo>
                    <a:pt x="36575" y="0"/>
                  </a:moveTo>
                  <a:lnTo>
                    <a:pt x="0" y="0"/>
                  </a:lnTo>
                  <a:lnTo>
                    <a:pt x="0" y="621791"/>
                  </a:lnTo>
                  <a:lnTo>
                    <a:pt x="36575" y="621791"/>
                  </a:lnTo>
                  <a:lnTo>
                    <a:pt x="36575" y="0"/>
                  </a:lnTo>
                  <a:close/>
                </a:path>
              </a:pathLst>
            </a:custGeom>
            <a:solidFill>
              <a:srgbClr val="FFFFFF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1887200" y="0"/>
              <a:ext cx="73660" cy="585470"/>
            </a:xfrm>
            <a:custGeom>
              <a:avLst/>
              <a:gdLst/>
              <a:ahLst/>
              <a:cxnLst/>
              <a:rect l="l" t="t" r="r" b="b"/>
              <a:pathLst>
                <a:path w="73659" h="585470">
                  <a:moveTo>
                    <a:pt x="73151" y="0"/>
                  </a:moveTo>
                  <a:lnTo>
                    <a:pt x="0" y="0"/>
                  </a:lnTo>
                  <a:lnTo>
                    <a:pt x="0" y="585215"/>
                  </a:lnTo>
                  <a:lnTo>
                    <a:pt x="73151" y="585215"/>
                  </a:lnTo>
                  <a:lnTo>
                    <a:pt x="73151" y="0"/>
                  </a:lnTo>
                  <a:close/>
                </a:path>
              </a:pathLst>
            </a:custGeom>
            <a:solidFill>
              <a:srgbClr val="FFFFFF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1830811" y="0"/>
              <a:ext cx="12700" cy="585470"/>
            </a:xfrm>
            <a:custGeom>
              <a:avLst/>
              <a:gdLst/>
              <a:ahLst/>
              <a:cxnLst/>
              <a:rect l="l" t="t" r="r" b="b"/>
              <a:pathLst>
                <a:path w="12700" h="585470">
                  <a:moveTo>
                    <a:pt x="12192" y="0"/>
                  </a:moveTo>
                  <a:lnTo>
                    <a:pt x="0" y="0"/>
                  </a:lnTo>
                  <a:lnTo>
                    <a:pt x="0" y="585215"/>
                  </a:lnTo>
                  <a:lnTo>
                    <a:pt x="12192" y="585215"/>
                  </a:lnTo>
                  <a:lnTo>
                    <a:pt x="12192" y="0"/>
                  </a:lnTo>
                  <a:close/>
                </a:path>
              </a:pathLst>
            </a:custGeom>
            <a:solidFill>
              <a:srgbClr val="FFFFFF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1990470" y="659384"/>
            <a:ext cx="8143240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400" spc="-10" dirty="0"/>
              <a:t>Предварительный</a:t>
            </a:r>
            <a:r>
              <a:rPr sz="3400" spc="-130" dirty="0"/>
              <a:t> </a:t>
            </a:r>
            <a:r>
              <a:rPr sz="3400" dirty="0"/>
              <a:t>выбор</a:t>
            </a:r>
            <a:r>
              <a:rPr sz="3400" spc="-175" dirty="0"/>
              <a:t> </a:t>
            </a:r>
            <a:r>
              <a:rPr sz="3400" spc="-20" dirty="0"/>
              <a:t>предметов</a:t>
            </a:r>
            <a:r>
              <a:rPr sz="3400" spc="-150" dirty="0"/>
              <a:t> </a:t>
            </a:r>
            <a:r>
              <a:rPr sz="3400" spc="-25" dirty="0"/>
              <a:t>ОГЭ</a:t>
            </a:r>
            <a:endParaRPr sz="3400"/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521030" y="1334388"/>
          <a:ext cx="10753090" cy="51803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68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4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1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Предмет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EC7E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800" b="1" spc="-60" dirty="0">
                          <a:latin typeface="Times New Roman"/>
                          <a:cs typeface="Times New Roman"/>
                        </a:rPr>
                        <a:t>Кол-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во</a:t>
                      </a: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человек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EC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История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C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800" b="1" spc="-50" dirty="0">
                          <a:latin typeface="Times New Roman"/>
                          <a:cs typeface="Times New Roman"/>
                        </a:rPr>
                        <a:t>4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C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Обществознание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CE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76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C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Физика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C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b="1" spc="-50" dirty="0">
                          <a:latin typeface="Times New Roman"/>
                          <a:cs typeface="Times New Roman"/>
                        </a:rPr>
                        <a:t>4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C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Химия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C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b="1" spc="-50" dirty="0">
                          <a:latin typeface="Times New Roman"/>
                          <a:cs typeface="Times New Roman"/>
                        </a:rPr>
                        <a:t>6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C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Биология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CE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19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C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Информатика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CE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41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C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spc="-20" dirty="0">
                          <a:latin typeface="Times New Roman"/>
                          <a:cs typeface="Times New Roman"/>
                        </a:rPr>
                        <a:t>Английский</a:t>
                      </a:r>
                      <a:r>
                        <a:rPr sz="28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2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C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b="1" spc="-50" dirty="0">
                          <a:latin typeface="Times New Roman"/>
                          <a:cs typeface="Times New Roman"/>
                        </a:rPr>
                        <a:t>8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C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C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b="1" spc="-50" dirty="0">
                          <a:latin typeface="Times New Roman"/>
                          <a:cs typeface="Times New Roman"/>
                        </a:rPr>
                        <a:t>2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C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География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CE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50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C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99288"/>
            <a:ext cx="7213600" cy="52069"/>
          </a:xfrm>
          <a:custGeom>
            <a:avLst/>
            <a:gdLst/>
            <a:ahLst/>
            <a:cxnLst/>
            <a:rect l="l" t="t" r="r" b="b"/>
            <a:pathLst>
              <a:path w="7213600" h="52070">
                <a:moveTo>
                  <a:pt x="0" y="51815"/>
                </a:moveTo>
                <a:lnTo>
                  <a:pt x="7213092" y="51815"/>
                </a:lnTo>
                <a:lnTo>
                  <a:pt x="7213092" y="0"/>
                </a:lnTo>
                <a:lnTo>
                  <a:pt x="0" y="0"/>
                </a:lnTo>
                <a:lnTo>
                  <a:pt x="0" y="51815"/>
                </a:lnTo>
                <a:close/>
              </a:path>
            </a:pathLst>
          </a:custGeom>
          <a:solidFill>
            <a:srgbClr val="9C5252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-1523"/>
            <a:ext cx="12192000" cy="626745"/>
            <a:chOff x="0" y="-1523"/>
            <a:chExt cx="12192000" cy="626745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12192000" cy="311150"/>
            </a:xfrm>
            <a:custGeom>
              <a:avLst/>
              <a:gdLst/>
              <a:ahLst/>
              <a:cxnLst/>
              <a:rect l="l" t="t" r="r" b="b"/>
              <a:pathLst>
                <a:path w="12192000" h="311150">
                  <a:moveTo>
                    <a:pt x="12192000" y="0"/>
                  </a:moveTo>
                  <a:lnTo>
                    <a:pt x="0" y="0"/>
                  </a:lnTo>
                  <a:lnTo>
                    <a:pt x="0" y="310896"/>
                  </a:lnTo>
                  <a:lnTo>
                    <a:pt x="12192000" y="310896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2E57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307847"/>
              <a:ext cx="12192000" cy="143510"/>
            </a:xfrm>
            <a:custGeom>
              <a:avLst/>
              <a:gdLst/>
              <a:ahLst/>
              <a:cxnLst/>
              <a:rect l="l" t="t" r="r" b="b"/>
              <a:pathLst>
                <a:path w="12192000" h="143509">
                  <a:moveTo>
                    <a:pt x="12192000" y="0"/>
                  </a:moveTo>
                  <a:lnTo>
                    <a:pt x="0" y="0"/>
                  </a:lnTo>
                  <a:lnTo>
                    <a:pt x="0" y="91440"/>
                  </a:lnTo>
                  <a:lnTo>
                    <a:pt x="7213092" y="91440"/>
                  </a:lnTo>
                  <a:lnTo>
                    <a:pt x="7213092" y="143256"/>
                  </a:lnTo>
                  <a:lnTo>
                    <a:pt x="12192000" y="143256"/>
                  </a:lnTo>
                  <a:lnTo>
                    <a:pt x="12192000" y="91440"/>
                  </a:lnTo>
                  <a:lnTo>
                    <a:pt x="12192000" y="51816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9C52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213092" y="440435"/>
              <a:ext cx="4979035" cy="180340"/>
            </a:xfrm>
            <a:custGeom>
              <a:avLst/>
              <a:gdLst/>
              <a:ahLst/>
              <a:cxnLst/>
              <a:rect l="l" t="t" r="r" b="b"/>
              <a:pathLst>
                <a:path w="4979034" h="180340">
                  <a:moveTo>
                    <a:pt x="4978908" y="0"/>
                  </a:moveTo>
                  <a:lnTo>
                    <a:pt x="0" y="0"/>
                  </a:lnTo>
                  <a:lnTo>
                    <a:pt x="0" y="179832"/>
                  </a:lnTo>
                  <a:lnTo>
                    <a:pt x="4978908" y="179832"/>
                  </a:lnTo>
                  <a:lnTo>
                    <a:pt x="4978908" y="0"/>
                  </a:lnTo>
                  <a:close/>
                </a:path>
              </a:pathLst>
            </a:custGeom>
            <a:solidFill>
              <a:srgbClr val="9C5252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210044" y="496823"/>
              <a:ext cx="4754880" cy="128270"/>
            </a:xfrm>
            <a:custGeom>
              <a:avLst/>
              <a:gdLst/>
              <a:ahLst/>
              <a:cxnLst/>
              <a:rect l="l" t="t" r="r" b="b"/>
              <a:pathLst>
                <a:path w="4754880" h="128270">
                  <a:moveTo>
                    <a:pt x="4084320" y="2032"/>
                  </a:moveTo>
                  <a:lnTo>
                    <a:pt x="4082288" y="0"/>
                  </a:lnTo>
                  <a:lnTo>
                    <a:pt x="2032" y="0"/>
                  </a:lnTo>
                  <a:lnTo>
                    <a:pt x="0" y="2032"/>
                  </a:lnTo>
                  <a:lnTo>
                    <a:pt x="0" y="4572"/>
                  </a:lnTo>
                  <a:lnTo>
                    <a:pt x="0" y="25400"/>
                  </a:lnTo>
                  <a:lnTo>
                    <a:pt x="2032" y="27432"/>
                  </a:lnTo>
                  <a:lnTo>
                    <a:pt x="4082288" y="27432"/>
                  </a:lnTo>
                  <a:lnTo>
                    <a:pt x="4084320" y="25400"/>
                  </a:lnTo>
                  <a:lnTo>
                    <a:pt x="4084320" y="2032"/>
                  </a:lnTo>
                  <a:close/>
                </a:path>
                <a:path w="4754880" h="128270">
                  <a:moveTo>
                    <a:pt x="4754880" y="94107"/>
                  </a:moveTo>
                  <a:lnTo>
                    <a:pt x="4752086" y="91440"/>
                  </a:lnTo>
                  <a:lnTo>
                    <a:pt x="2623947" y="91440"/>
                  </a:lnTo>
                  <a:lnTo>
                    <a:pt x="2621280" y="94107"/>
                  </a:lnTo>
                  <a:lnTo>
                    <a:pt x="2621280" y="97536"/>
                  </a:lnTo>
                  <a:lnTo>
                    <a:pt x="2621280" y="125349"/>
                  </a:lnTo>
                  <a:lnTo>
                    <a:pt x="2623947" y="128016"/>
                  </a:lnTo>
                  <a:lnTo>
                    <a:pt x="4752086" y="128016"/>
                  </a:lnTo>
                  <a:lnTo>
                    <a:pt x="4754880" y="125349"/>
                  </a:lnTo>
                  <a:lnTo>
                    <a:pt x="4754880" y="9410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059412" y="-1524"/>
              <a:ext cx="131445" cy="622300"/>
            </a:xfrm>
            <a:custGeom>
              <a:avLst/>
              <a:gdLst/>
              <a:ahLst/>
              <a:cxnLst/>
              <a:rect l="l" t="t" r="r" b="b"/>
              <a:pathLst>
                <a:path w="131445" h="622300">
                  <a:moveTo>
                    <a:pt x="36563" y="0"/>
                  </a:moveTo>
                  <a:lnTo>
                    <a:pt x="0" y="0"/>
                  </a:lnTo>
                  <a:lnTo>
                    <a:pt x="0" y="621792"/>
                  </a:lnTo>
                  <a:lnTo>
                    <a:pt x="36563" y="621792"/>
                  </a:lnTo>
                  <a:lnTo>
                    <a:pt x="36563" y="0"/>
                  </a:lnTo>
                  <a:close/>
                </a:path>
                <a:path w="131445" h="622300">
                  <a:moveTo>
                    <a:pt x="131064" y="0"/>
                  </a:moveTo>
                  <a:lnTo>
                    <a:pt x="53340" y="0"/>
                  </a:lnTo>
                  <a:lnTo>
                    <a:pt x="53340" y="621792"/>
                  </a:lnTo>
                  <a:lnTo>
                    <a:pt x="131064" y="621792"/>
                  </a:lnTo>
                  <a:lnTo>
                    <a:pt x="131064" y="0"/>
                  </a:lnTo>
                  <a:close/>
                </a:path>
              </a:pathLst>
            </a:custGeom>
            <a:solidFill>
              <a:srgbClr val="FFFFFF">
                <a:alpha val="6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033504" y="-1523"/>
              <a:ext cx="12700" cy="622300"/>
            </a:xfrm>
            <a:custGeom>
              <a:avLst/>
              <a:gdLst/>
              <a:ahLst/>
              <a:cxnLst/>
              <a:rect l="l" t="t" r="r" b="b"/>
              <a:pathLst>
                <a:path w="12700" h="622300">
                  <a:moveTo>
                    <a:pt x="12192" y="0"/>
                  </a:moveTo>
                  <a:lnTo>
                    <a:pt x="0" y="0"/>
                  </a:lnTo>
                  <a:lnTo>
                    <a:pt x="0" y="621791"/>
                  </a:lnTo>
                  <a:lnTo>
                    <a:pt x="12192" y="621791"/>
                  </a:lnTo>
                  <a:lnTo>
                    <a:pt x="12192" y="0"/>
                  </a:lnTo>
                  <a:close/>
                </a:path>
              </a:pathLst>
            </a:custGeom>
            <a:solidFill>
              <a:srgbClr val="FFFFFF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967971" y="-1523"/>
              <a:ext cx="36830" cy="622300"/>
            </a:xfrm>
            <a:custGeom>
              <a:avLst/>
              <a:gdLst/>
              <a:ahLst/>
              <a:cxnLst/>
              <a:rect l="l" t="t" r="r" b="b"/>
              <a:pathLst>
                <a:path w="36829" h="622300">
                  <a:moveTo>
                    <a:pt x="36575" y="0"/>
                  </a:moveTo>
                  <a:lnTo>
                    <a:pt x="0" y="0"/>
                  </a:lnTo>
                  <a:lnTo>
                    <a:pt x="0" y="621791"/>
                  </a:lnTo>
                  <a:lnTo>
                    <a:pt x="36575" y="621791"/>
                  </a:lnTo>
                  <a:lnTo>
                    <a:pt x="36575" y="0"/>
                  </a:lnTo>
                  <a:close/>
                </a:path>
              </a:pathLst>
            </a:custGeom>
            <a:solidFill>
              <a:srgbClr val="FFFFFF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1887200" y="0"/>
              <a:ext cx="73660" cy="585470"/>
            </a:xfrm>
            <a:custGeom>
              <a:avLst/>
              <a:gdLst/>
              <a:ahLst/>
              <a:cxnLst/>
              <a:rect l="l" t="t" r="r" b="b"/>
              <a:pathLst>
                <a:path w="73659" h="585470">
                  <a:moveTo>
                    <a:pt x="73151" y="0"/>
                  </a:moveTo>
                  <a:lnTo>
                    <a:pt x="0" y="0"/>
                  </a:lnTo>
                  <a:lnTo>
                    <a:pt x="0" y="585215"/>
                  </a:lnTo>
                  <a:lnTo>
                    <a:pt x="73151" y="585215"/>
                  </a:lnTo>
                  <a:lnTo>
                    <a:pt x="73151" y="0"/>
                  </a:lnTo>
                  <a:close/>
                </a:path>
              </a:pathLst>
            </a:custGeom>
            <a:solidFill>
              <a:srgbClr val="FFFFFF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1830811" y="0"/>
              <a:ext cx="12700" cy="585470"/>
            </a:xfrm>
            <a:custGeom>
              <a:avLst/>
              <a:gdLst/>
              <a:ahLst/>
              <a:cxnLst/>
              <a:rect l="l" t="t" r="r" b="b"/>
              <a:pathLst>
                <a:path w="12700" h="585470">
                  <a:moveTo>
                    <a:pt x="12192" y="0"/>
                  </a:moveTo>
                  <a:lnTo>
                    <a:pt x="0" y="0"/>
                  </a:lnTo>
                  <a:lnTo>
                    <a:pt x="0" y="585215"/>
                  </a:lnTo>
                  <a:lnTo>
                    <a:pt x="12192" y="585215"/>
                  </a:lnTo>
                  <a:lnTo>
                    <a:pt x="12192" y="0"/>
                  </a:lnTo>
                  <a:close/>
                </a:path>
              </a:pathLst>
            </a:custGeom>
            <a:solidFill>
              <a:srgbClr val="FFFFFF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884326" y="1107770"/>
            <a:ext cx="104489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Информационные</a:t>
            </a:r>
            <a:r>
              <a:rPr spc="-114" dirty="0"/>
              <a:t> </a:t>
            </a:r>
            <a:r>
              <a:rPr dirty="0"/>
              <a:t>ресурсы</a:t>
            </a:r>
            <a:r>
              <a:rPr spc="-90" dirty="0"/>
              <a:t> </a:t>
            </a:r>
            <a:r>
              <a:rPr dirty="0"/>
              <a:t>по</a:t>
            </a:r>
            <a:r>
              <a:rPr spc="-95" dirty="0"/>
              <a:t> </a:t>
            </a:r>
            <a:r>
              <a:rPr dirty="0"/>
              <a:t>вопросам</a:t>
            </a:r>
            <a:r>
              <a:rPr spc="-100" dirty="0"/>
              <a:t> </a:t>
            </a:r>
            <a:r>
              <a:rPr spc="-25" dirty="0"/>
              <a:t>ГИА</a:t>
            </a:r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603250" y="2243201"/>
          <a:ext cx="11246485" cy="33877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42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04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16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2400" b="1" spc="-10" dirty="0">
                          <a:latin typeface="Georgia"/>
                          <a:cs typeface="Georgia"/>
                        </a:rPr>
                        <a:t>Рособрнадзор</a:t>
                      </a:r>
                      <a:endParaRPr sz="2400">
                        <a:latin typeface="Georgia"/>
                        <a:cs typeface="Georgia"/>
                      </a:endParaRPr>
                    </a:p>
                  </a:txBody>
                  <a:tcPr marL="0" marR="0" marT="590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FE3EF"/>
                    </a:solidFill>
                  </a:tcPr>
                </a:tc>
                <a:tc>
                  <a:txBody>
                    <a:bodyPr/>
                    <a:lstStyle/>
                    <a:p>
                      <a:pPr marL="638810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000" b="1" u="sng" spc="-10" dirty="0">
                          <a:solidFill>
                            <a:srgbClr val="3399FF"/>
                          </a:solidFill>
                          <a:uFill>
                            <a:solidFill>
                              <a:srgbClr val="3399FF"/>
                            </a:solidFill>
                          </a:uFill>
                          <a:latin typeface="Georgia"/>
                          <a:cs typeface="Georgia"/>
                          <a:hlinkClick r:id="rId2"/>
                        </a:rPr>
                        <a:t>http://obrnadzor.gov.ru</a:t>
                      </a:r>
                      <a:r>
                        <a:rPr sz="2000" b="1" spc="-10" dirty="0">
                          <a:latin typeface="Georgia"/>
                          <a:cs typeface="Georgia"/>
                        </a:rPr>
                        <a:t>/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901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FE3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20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2400" b="1" dirty="0">
                          <a:latin typeface="Georgia"/>
                          <a:cs typeface="Georgia"/>
                        </a:rPr>
                        <a:t>Федеральный</a:t>
                      </a:r>
                      <a:r>
                        <a:rPr sz="2400" b="1" spc="-13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400" b="1" spc="-10" dirty="0">
                          <a:latin typeface="Georgia"/>
                          <a:cs typeface="Georgia"/>
                        </a:rPr>
                        <a:t>институт</a:t>
                      </a:r>
                      <a:endParaRPr sz="2400">
                        <a:latin typeface="Georgia"/>
                        <a:cs typeface="Georgi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400" b="1" spc="-10" dirty="0">
                          <a:latin typeface="Georgia"/>
                          <a:cs typeface="Georgia"/>
                        </a:rPr>
                        <a:t>педагогических</a:t>
                      </a:r>
                      <a:r>
                        <a:rPr sz="2400" b="1" spc="-5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400" b="1" dirty="0">
                          <a:latin typeface="Georgia"/>
                          <a:cs typeface="Georgia"/>
                        </a:rPr>
                        <a:t>измерений</a:t>
                      </a:r>
                      <a:r>
                        <a:rPr sz="2400" b="1" spc="-5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400" b="1" spc="-10" dirty="0">
                          <a:latin typeface="Georgia"/>
                          <a:cs typeface="Georgia"/>
                        </a:rPr>
                        <a:t>(ФИПИ)</a:t>
                      </a:r>
                      <a:endParaRPr sz="2400">
                        <a:latin typeface="Georgia"/>
                        <a:cs typeface="Georgia"/>
                      </a:endParaRPr>
                    </a:p>
                  </a:txBody>
                  <a:tcPr marL="0" marR="0" marT="1066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5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R="55244" algn="ctr">
                        <a:lnSpc>
                          <a:spcPct val="100000"/>
                        </a:lnSpc>
                      </a:pPr>
                      <a:r>
                        <a:rPr sz="2000" b="1" u="sng" spc="-10" dirty="0">
                          <a:solidFill>
                            <a:srgbClr val="3399FF"/>
                          </a:solidFill>
                          <a:uFill>
                            <a:solidFill>
                              <a:srgbClr val="3399FF"/>
                            </a:solidFill>
                          </a:uFill>
                          <a:latin typeface="Georgia"/>
                          <a:cs typeface="Georgia"/>
                          <a:hlinkClick r:id="rId3"/>
                        </a:rPr>
                        <a:t>http://www.fipi.ru/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5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2025">
                <a:tc>
                  <a:txBody>
                    <a:bodyPr/>
                    <a:lstStyle/>
                    <a:p>
                      <a:pPr marL="1256030" marR="295910" indent="-956310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2400" b="1" dirty="0">
                          <a:latin typeface="Georgia"/>
                          <a:cs typeface="Georgia"/>
                        </a:rPr>
                        <a:t>Министерство</a:t>
                      </a:r>
                      <a:r>
                        <a:rPr sz="2400" b="1" spc="-5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400" b="1" dirty="0">
                          <a:latin typeface="Georgia"/>
                          <a:cs typeface="Georgia"/>
                        </a:rPr>
                        <a:t>образования</a:t>
                      </a:r>
                      <a:r>
                        <a:rPr sz="2400" b="1" spc="-8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400" b="1">
                          <a:latin typeface="Georgia"/>
                          <a:cs typeface="Georgia"/>
                        </a:rPr>
                        <a:t>и</a:t>
                      </a:r>
                      <a:r>
                        <a:rPr sz="2400" b="1" spc="-85">
                          <a:latin typeface="Georgia"/>
                          <a:cs typeface="Georgia"/>
                        </a:rPr>
                        <a:t> </a:t>
                      </a:r>
                      <a:r>
                        <a:rPr sz="2400" b="1" spc="-10">
                          <a:latin typeface="Georgia"/>
                          <a:cs typeface="Georgia"/>
                        </a:rPr>
                        <a:t>науки</a:t>
                      </a:r>
                      <a:r>
                        <a:rPr lang="ru-RU" sz="2400" b="1" spc="-10" dirty="0">
                          <a:latin typeface="Georgia"/>
                          <a:cs typeface="Georgia"/>
                        </a:rPr>
                        <a:t>региона</a:t>
                      </a:r>
                      <a:endParaRPr sz="2400">
                        <a:latin typeface="Georgia"/>
                        <a:cs typeface="Georgia"/>
                      </a:endParaRPr>
                    </a:p>
                  </a:txBody>
                  <a:tcPr marL="0" marR="0" marT="1066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BF1"/>
                    </a:solidFill>
                  </a:tcPr>
                </a:tc>
                <a:tc>
                  <a:txBody>
                    <a:bodyPr/>
                    <a:lstStyle/>
                    <a:p>
                      <a:pPr marL="1738630" marR="149225" indent="-1581150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168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B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2025">
                <a:tc>
                  <a:txBody>
                    <a:bodyPr/>
                    <a:lstStyle/>
                    <a:p>
                      <a:pPr marL="2209165" marR="344170" indent="-1859914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lang="ru-RU" sz="2400" b="1" dirty="0">
                          <a:latin typeface="Georgia"/>
                          <a:cs typeface="Georgia"/>
                        </a:rPr>
                        <a:t>И</a:t>
                      </a:r>
                      <a:r>
                        <a:rPr sz="2400" b="1">
                          <a:latin typeface="Georgia"/>
                          <a:cs typeface="Georgia"/>
                        </a:rPr>
                        <a:t>нститут</a:t>
                      </a:r>
                      <a:r>
                        <a:rPr sz="2400" b="1" spc="-85">
                          <a:latin typeface="Georgia"/>
                          <a:cs typeface="Georgia"/>
                        </a:rPr>
                        <a:t> </a:t>
                      </a:r>
                      <a:r>
                        <a:rPr sz="2400" b="1" spc="-10" dirty="0">
                          <a:latin typeface="Georgia"/>
                          <a:cs typeface="Georgia"/>
                        </a:rPr>
                        <a:t>развития образования</a:t>
                      </a:r>
                      <a:endParaRPr sz="2400">
                        <a:latin typeface="Georgia"/>
                        <a:cs typeface="Georgia"/>
                      </a:endParaRPr>
                    </a:p>
                  </a:txBody>
                  <a:tcPr marL="0" marR="0" marT="1073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5E4"/>
                    </a:solidFill>
                  </a:tcPr>
                </a:tc>
                <a:tc>
                  <a:txBody>
                    <a:bodyPr/>
                    <a:lstStyle/>
                    <a:p>
                      <a:pPr marL="639445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168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5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99288"/>
            <a:ext cx="7213600" cy="52069"/>
          </a:xfrm>
          <a:custGeom>
            <a:avLst/>
            <a:gdLst/>
            <a:ahLst/>
            <a:cxnLst/>
            <a:rect l="l" t="t" r="r" b="b"/>
            <a:pathLst>
              <a:path w="7213600" h="52070">
                <a:moveTo>
                  <a:pt x="0" y="51815"/>
                </a:moveTo>
                <a:lnTo>
                  <a:pt x="7213092" y="51815"/>
                </a:lnTo>
                <a:lnTo>
                  <a:pt x="7213092" y="0"/>
                </a:lnTo>
                <a:lnTo>
                  <a:pt x="0" y="0"/>
                </a:lnTo>
                <a:lnTo>
                  <a:pt x="0" y="51815"/>
                </a:lnTo>
                <a:close/>
              </a:path>
            </a:pathLst>
          </a:custGeom>
          <a:solidFill>
            <a:srgbClr val="9C5252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-1523"/>
            <a:ext cx="12192000" cy="626745"/>
            <a:chOff x="0" y="-1523"/>
            <a:chExt cx="12192000" cy="626745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12192000" cy="311150"/>
            </a:xfrm>
            <a:custGeom>
              <a:avLst/>
              <a:gdLst/>
              <a:ahLst/>
              <a:cxnLst/>
              <a:rect l="l" t="t" r="r" b="b"/>
              <a:pathLst>
                <a:path w="12192000" h="311150">
                  <a:moveTo>
                    <a:pt x="12192000" y="0"/>
                  </a:moveTo>
                  <a:lnTo>
                    <a:pt x="0" y="0"/>
                  </a:lnTo>
                  <a:lnTo>
                    <a:pt x="0" y="310896"/>
                  </a:lnTo>
                  <a:lnTo>
                    <a:pt x="12192000" y="310896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2E57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307847"/>
              <a:ext cx="12192000" cy="143510"/>
            </a:xfrm>
            <a:custGeom>
              <a:avLst/>
              <a:gdLst/>
              <a:ahLst/>
              <a:cxnLst/>
              <a:rect l="l" t="t" r="r" b="b"/>
              <a:pathLst>
                <a:path w="12192000" h="143509">
                  <a:moveTo>
                    <a:pt x="12192000" y="0"/>
                  </a:moveTo>
                  <a:lnTo>
                    <a:pt x="0" y="0"/>
                  </a:lnTo>
                  <a:lnTo>
                    <a:pt x="0" y="91440"/>
                  </a:lnTo>
                  <a:lnTo>
                    <a:pt x="7213092" y="91440"/>
                  </a:lnTo>
                  <a:lnTo>
                    <a:pt x="7213092" y="143256"/>
                  </a:lnTo>
                  <a:lnTo>
                    <a:pt x="12192000" y="143256"/>
                  </a:lnTo>
                  <a:lnTo>
                    <a:pt x="12192000" y="91440"/>
                  </a:lnTo>
                  <a:lnTo>
                    <a:pt x="12192000" y="51816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9C52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213092" y="440435"/>
              <a:ext cx="4979035" cy="180340"/>
            </a:xfrm>
            <a:custGeom>
              <a:avLst/>
              <a:gdLst/>
              <a:ahLst/>
              <a:cxnLst/>
              <a:rect l="l" t="t" r="r" b="b"/>
              <a:pathLst>
                <a:path w="4979034" h="180340">
                  <a:moveTo>
                    <a:pt x="4978908" y="0"/>
                  </a:moveTo>
                  <a:lnTo>
                    <a:pt x="0" y="0"/>
                  </a:lnTo>
                  <a:lnTo>
                    <a:pt x="0" y="179832"/>
                  </a:lnTo>
                  <a:lnTo>
                    <a:pt x="4978908" y="179832"/>
                  </a:lnTo>
                  <a:lnTo>
                    <a:pt x="4978908" y="0"/>
                  </a:lnTo>
                  <a:close/>
                </a:path>
              </a:pathLst>
            </a:custGeom>
            <a:solidFill>
              <a:srgbClr val="9C5252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210044" y="496823"/>
              <a:ext cx="4754880" cy="128270"/>
            </a:xfrm>
            <a:custGeom>
              <a:avLst/>
              <a:gdLst/>
              <a:ahLst/>
              <a:cxnLst/>
              <a:rect l="l" t="t" r="r" b="b"/>
              <a:pathLst>
                <a:path w="4754880" h="128270">
                  <a:moveTo>
                    <a:pt x="4084320" y="2032"/>
                  </a:moveTo>
                  <a:lnTo>
                    <a:pt x="4082288" y="0"/>
                  </a:lnTo>
                  <a:lnTo>
                    <a:pt x="2032" y="0"/>
                  </a:lnTo>
                  <a:lnTo>
                    <a:pt x="0" y="2032"/>
                  </a:lnTo>
                  <a:lnTo>
                    <a:pt x="0" y="4572"/>
                  </a:lnTo>
                  <a:lnTo>
                    <a:pt x="0" y="25400"/>
                  </a:lnTo>
                  <a:lnTo>
                    <a:pt x="2032" y="27432"/>
                  </a:lnTo>
                  <a:lnTo>
                    <a:pt x="4082288" y="27432"/>
                  </a:lnTo>
                  <a:lnTo>
                    <a:pt x="4084320" y="25400"/>
                  </a:lnTo>
                  <a:lnTo>
                    <a:pt x="4084320" y="2032"/>
                  </a:lnTo>
                  <a:close/>
                </a:path>
                <a:path w="4754880" h="128270">
                  <a:moveTo>
                    <a:pt x="4754880" y="94107"/>
                  </a:moveTo>
                  <a:lnTo>
                    <a:pt x="4752086" y="91440"/>
                  </a:lnTo>
                  <a:lnTo>
                    <a:pt x="2623947" y="91440"/>
                  </a:lnTo>
                  <a:lnTo>
                    <a:pt x="2621280" y="94107"/>
                  </a:lnTo>
                  <a:lnTo>
                    <a:pt x="2621280" y="97536"/>
                  </a:lnTo>
                  <a:lnTo>
                    <a:pt x="2621280" y="125349"/>
                  </a:lnTo>
                  <a:lnTo>
                    <a:pt x="2623947" y="128016"/>
                  </a:lnTo>
                  <a:lnTo>
                    <a:pt x="4752086" y="128016"/>
                  </a:lnTo>
                  <a:lnTo>
                    <a:pt x="4754880" y="125349"/>
                  </a:lnTo>
                  <a:lnTo>
                    <a:pt x="4754880" y="9410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059412" y="-1524"/>
              <a:ext cx="131445" cy="622300"/>
            </a:xfrm>
            <a:custGeom>
              <a:avLst/>
              <a:gdLst/>
              <a:ahLst/>
              <a:cxnLst/>
              <a:rect l="l" t="t" r="r" b="b"/>
              <a:pathLst>
                <a:path w="131445" h="622300">
                  <a:moveTo>
                    <a:pt x="36563" y="0"/>
                  </a:moveTo>
                  <a:lnTo>
                    <a:pt x="0" y="0"/>
                  </a:lnTo>
                  <a:lnTo>
                    <a:pt x="0" y="621792"/>
                  </a:lnTo>
                  <a:lnTo>
                    <a:pt x="36563" y="621792"/>
                  </a:lnTo>
                  <a:lnTo>
                    <a:pt x="36563" y="0"/>
                  </a:lnTo>
                  <a:close/>
                </a:path>
                <a:path w="131445" h="622300">
                  <a:moveTo>
                    <a:pt x="131064" y="0"/>
                  </a:moveTo>
                  <a:lnTo>
                    <a:pt x="53340" y="0"/>
                  </a:lnTo>
                  <a:lnTo>
                    <a:pt x="53340" y="621792"/>
                  </a:lnTo>
                  <a:lnTo>
                    <a:pt x="131064" y="621792"/>
                  </a:lnTo>
                  <a:lnTo>
                    <a:pt x="131064" y="0"/>
                  </a:lnTo>
                  <a:close/>
                </a:path>
              </a:pathLst>
            </a:custGeom>
            <a:solidFill>
              <a:srgbClr val="FFFFFF">
                <a:alpha val="6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033504" y="-1523"/>
              <a:ext cx="12700" cy="622300"/>
            </a:xfrm>
            <a:custGeom>
              <a:avLst/>
              <a:gdLst/>
              <a:ahLst/>
              <a:cxnLst/>
              <a:rect l="l" t="t" r="r" b="b"/>
              <a:pathLst>
                <a:path w="12700" h="622300">
                  <a:moveTo>
                    <a:pt x="12192" y="0"/>
                  </a:moveTo>
                  <a:lnTo>
                    <a:pt x="0" y="0"/>
                  </a:lnTo>
                  <a:lnTo>
                    <a:pt x="0" y="621791"/>
                  </a:lnTo>
                  <a:lnTo>
                    <a:pt x="12192" y="621791"/>
                  </a:lnTo>
                  <a:lnTo>
                    <a:pt x="12192" y="0"/>
                  </a:lnTo>
                  <a:close/>
                </a:path>
              </a:pathLst>
            </a:custGeom>
            <a:solidFill>
              <a:srgbClr val="FFFFFF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967971" y="-1523"/>
              <a:ext cx="36830" cy="622300"/>
            </a:xfrm>
            <a:custGeom>
              <a:avLst/>
              <a:gdLst/>
              <a:ahLst/>
              <a:cxnLst/>
              <a:rect l="l" t="t" r="r" b="b"/>
              <a:pathLst>
                <a:path w="36829" h="622300">
                  <a:moveTo>
                    <a:pt x="36575" y="0"/>
                  </a:moveTo>
                  <a:lnTo>
                    <a:pt x="0" y="0"/>
                  </a:lnTo>
                  <a:lnTo>
                    <a:pt x="0" y="621791"/>
                  </a:lnTo>
                  <a:lnTo>
                    <a:pt x="36575" y="621791"/>
                  </a:lnTo>
                  <a:lnTo>
                    <a:pt x="36575" y="0"/>
                  </a:lnTo>
                  <a:close/>
                </a:path>
              </a:pathLst>
            </a:custGeom>
            <a:solidFill>
              <a:srgbClr val="FFFFFF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1887200" y="0"/>
              <a:ext cx="73660" cy="585470"/>
            </a:xfrm>
            <a:custGeom>
              <a:avLst/>
              <a:gdLst/>
              <a:ahLst/>
              <a:cxnLst/>
              <a:rect l="l" t="t" r="r" b="b"/>
              <a:pathLst>
                <a:path w="73659" h="585470">
                  <a:moveTo>
                    <a:pt x="73151" y="0"/>
                  </a:moveTo>
                  <a:lnTo>
                    <a:pt x="0" y="0"/>
                  </a:lnTo>
                  <a:lnTo>
                    <a:pt x="0" y="585215"/>
                  </a:lnTo>
                  <a:lnTo>
                    <a:pt x="73151" y="585215"/>
                  </a:lnTo>
                  <a:lnTo>
                    <a:pt x="73151" y="0"/>
                  </a:lnTo>
                  <a:close/>
                </a:path>
              </a:pathLst>
            </a:custGeom>
            <a:solidFill>
              <a:srgbClr val="FFFFFF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1830811" y="0"/>
              <a:ext cx="12700" cy="585470"/>
            </a:xfrm>
            <a:custGeom>
              <a:avLst/>
              <a:gdLst/>
              <a:ahLst/>
              <a:cxnLst/>
              <a:rect l="l" t="t" r="r" b="b"/>
              <a:pathLst>
                <a:path w="12700" h="585470">
                  <a:moveTo>
                    <a:pt x="12192" y="0"/>
                  </a:moveTo>
                  <a:lnTo>
                    <a:pt x="0" y="0"/>
                  </a:lnTo>
                  <a:lnTo>
                    <a:pt x="0" y="585215"/>
                  </a:lnTo>
                  <a:lnTo>
                    <a:pt x="12192" y="585215"/>
                  </a:lnTo>
                  <a:lnTo>
                    <a:pt x="12192" y="0"/>
                  </a:lnTo>
                  <a:close/>
                </a:path>
              </a:pathLst>
            </a:custGeom>
            <a:solidFill>
              <a:srgbClr val="FFFFFF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899566" y="1073861"/>
            <a:ext cx="10500360" cy="2814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6100" spc="-30" dirty="0">
                <a:solidFill>
                  <a:srgbClr val="000000"/>
                </a:solidFill>
              </a:rPr>
              <a:t>Родители</a:t>
            </a:r>
            <a:r>
              <a:rPr sz="6100" spc="-285" dirty="0">
                <a:solidFill>
                  <a:srgbClr val="000000"/>
                </a:solidFill>
              </a:rPr>
              <a:t> </a:t>
            </a:r>
            <a:r>
              <a:rPr sz="6100" dirty="0">
                <a:solidFill>
                  <a:srgbClr val="000000"/>
                </a:solidFill>
              </a:rPr>
              <a:t>обязаны</a:t>
            </a:r>
            <a:r>
              <a:rPr sz="6100" spc="-305" dirty="0">
                <a:solidFill>
                  <a:srgbClr val="000000"/>
                </a:solidFill>
              </a:rPr>
              <a:t> </a:t>
            </a:r>
            <a:r>
              <a:rPr sz="6100" spc="-10" dirty="0">
                <a:solidFill>
                  <a:srgbClr val="000000"/>
                </a:solidFill>
              </a:rPr>
              <a:t>обеспечить </a:t>
            </a:r>
            <a:r>
              <a:rPr sz="6100" dirty="0">
                <a:solidFill>
                  <a:srgbClr val="000000"/>
                </a:solidFill>
              </a:rPr>
              <a:t>получение</a:t>
            </a:r>
            <a:r>
              <a:rPr sz="6100" spc="-335" dirty="0">
                <a:solidFill>
                  <a:srgbClr val="000000"/>
                </a:solidFill>
              </a:rPr>
              <a:t> </a:t>
            </a:r>
            <a:r>
              <a:rPr sz="6100" spc="-25" dirty="0">
                <a:solidFill>
                  <a:srgbClr val="000000"/>
                </a:solidFill>
              </a:rPr>
              <a:t>ребенком</a:t>
            </a:r>
            <a:r>
              <a:rPr sz="6100" spc="-335" dirty="0">
                <a:solidFill>
                  <a:srgbClr val="000000"/>
                </a:solidFill>
              </a:rPr>
              <a:t> </a:t>
            </a:r>
            <a:r>
              <a:rPr sz="6100" spc="-10" dirty="0">
                <a:solidFill>
                  <a:srgbClr val="000000"/>
                </a:solidFill>
              </a:rPr>
              <a:t>общего</a:t>
            </a:r>
            <a:endParaRPr sz="6100"/>
          </a:p>
          <a:p>
            <a:pPr marL="2540" algn="ctr">
              <a:lnSpc>
                <a:spcPct val="100000"/>
              </a:lnSpc>
              <a:spcBef>
                <a:spcPts val="5"/>
              </a:spcBef>
            </a:pPr>
            <a:r>
              <a:rPr sz="6100" spc="-10" dirty="0">
                <a:solidFill>
                  <a:srgbClr val="000000"/>
                </a:solidFill>
              </a:rPr>
              <a:t>образования</a:t>
            </a:r>
            <a:endParaRPr sz="6100"/>
          </a:p>
        </p:txBody>
      </p:sp>
      <p:sp>
        <p:nvSpPr>
          <p:cNvPr id="14" name="object 14"/>
          <p:cNvSpPr txBox="1"/>
          <p:nvPr/>
        </p:nvSpPr>
        <p:spPr>
          <a:xfrm>
            <a:off x="862990" y="3904869"/>
            <a:ext cx="10574020" cy="1550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5000" dirty="0">
                <a:latin typeface="Times New Roman"/>
                <a:cs typeface="Times New Roman"/>
              </a:rPr>
              <a:t>(п.</a:t>
            </a:r>
            <a:r>
              <a:rPr sz="5000" spc="-90" dirty="0">
                <a:latin typeface="Times New Roman"/>
                <a:cs typeface="Times New Roman"/>
              </a:rPr>
              <a:t> </a:t>
            </a:r>
            <a:r>
              <a:rPr sz="5000" dirty="0">
                <a:latin typeface="Times New Roman"/>
                <a:cs typeface="Times New Roman"/>
              </a:rPr>
              <a:t>1</a:t>
            </a:r>
            <a:r>
              <a:rPr sz="5000" spc="-85" dirty="0">
                <a:latin typeface="Times New Roman"/>
                <a:cs typeface="Times New Roman"/>
              </a:rPr>
              <a:t> </a:t>
            </a:r>
            <a:r>
              <a:rPr sz="5000" dirty="0">
                <a:latin typeface="Times New Roman"/>
                <a:cs typeface="Times New Roman"/>
              </a:rPr>
              <a:t>ч.</a:t>
            </a:r>
            <a:r>
              <a:rPr sz="5000" spc="-100" dirty="0">
                <a:latin typeface="Times New Roman"/>
                <a:cs typeface="Times New Roman"/>
              </a:rPr>
              <a:t> </a:t>
            </a:r>
            <a:r>
              <a:rPr sz="5000" dirty="0">
                <a:latin typeface="Times New Roman"/>
                <a:cs typeface="Times New Roman"/>
              </a:rPr>
              <a:t>4</a:t>
            </a:r>
            <a:r>
              <a:rPr sz="5000" spc="-90" dirty="0">
                <a:latin typeface="Times New Roman"/>
                <a:cs typeface="Times New Roman"/>
              </a:rPr>
              <a:t> </a:t>
            </a:r>
            <a:r>
              <a:rPr sz="5000" spc="-60" dirty="0">
                <a:latin typeface="Times New Roman"/>
                <a:cs typeface="Times New Roman"/>
              </a:rPr>
              <a:t>ст.</a:t>
            </a:r>
            <a:r>
              <a:rPr sz="5000" spc="-85" dirty="0">
                <a:latin typeface="Times New Roman"/>
                <a:cs typeface="Times New Roman"/>
              </a:rPr>
              <a:t> </a:t>
            </a:r>
            <a:r>
              <a:rPr sz="5000" dirty="0">
                <a:latin typeface="Times New Roman"/>
                <a:cs typeface="Times New Roman"/>
              </a:rPr>
              <a:t>44</a:t>
            </a:r>
            <a:r>
              <a:rPr sz="5000" spc="-85" dirty="0">
                <a:latin typeface="Times New Roman"/>
                <a:cs typeface="Times New Roman"/>
              </a:rPr>
              <a:t> </a:t>
            </a:r>
            <a:r>
              <a:rPr sz="5000" spc="-10" dirty="0">
                <a:latin typeface="Times New Roman"/>
                <a:cs typeface="Times New Roman"/>
              </a:rPr>
              <a:t>Федерального</a:t>
            </a:r>
            <a:r>
              <a:rPr sz="5000" spc="-90" dirty="0">
                <a:latin typeface="Times New Roman"/>
                <a:cs typeface="Times New Roman"/>
              </a:rPr>
              <a:t> </a:t>
            </a:r>
            <a:r>
              <a:rPr sz="5000" spc="-20" dirty="0">
                <a:latin typeface="Times New Roman"/>
                <a:cs typeface="Times New Roman"/>
              </a:rPr>
              <a:t>закона</a:t>
            </a:r>
            <a:r>
              <a:rPr sz="5000" spc="-110" dirty="0">
                <a:latin typeface="Times New Roman"/>
                <a:cs typeface="Times New Roman"/>
              </a:rPr>
              <a:t> </a:t>
            </a:r>
            <a:r>
              <a:rPr sz="5000" spc="-25" dirty="0">
                <a:latin typeface="Times New Roman"/>
                <a:cs typeface="Times New Roman"/>
              </a:rPr>
              <a:t>от</a:t>
            </a:r>
            <a:endParaRPr sz="500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  <a:spcBef>
                <a:spcPts val="5"/>
              </a:spcBef>
            </a:pPr>
            <a:r>
              <a:rPr sz="5000" dirty="0">
                <a:latin typeface="Times New Roman"/>
                <a:cs typeface="Times New Roman"/>
              </a:rPr>
              <a:t>29.12.2012</a:t>
            </a:r>
            <a:r>
              <a:rPr sz="5000" spc="-40" dirty="0">
                <a:latin typeface="Times New Roman"/>
                <a:cs typeface="Times New Roman"/>
              </a:rPr>
              <a:t> </a:t>
            </a:r>
            <a:r>
              <a:rPr sz="5000" dirty="0">
                <a:latin typeface="Times New Roman"/>
                <a:cs typeface="Times New Roman"/>
              </a:rPr>
              <a:t>№</a:t>
            </a:r>
            <a:r>
              <a:rPr sz="5000" spc="20" dirty="0">
                <a:latin typeface="Times New Roman"/>
                <a:cs typeface="Times New Roman"/>
              </a:rPr>
              <a:t> </a:t>
            </a:r>
            <a:r>
              <a:rPr sz="5000" dirty="0">
                <a:latin typeface="Times New Roman"/>
                <a:cs typeface="Times New Roman"/>
              </a:rPr>
              <a:t>273-</a:t>
            </a:r>
            <a:r>
              <a:rPr sz="5000" spc="-25" dirty="0">
                <a:latin typeface="Times New Roman"/>
                <a:cs typeface="Times New Roman"/>
              </a:rPr>
              <a:t>ФЗ)</a:t>
            </a:r>
            <a:endParaRPr sz="5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01040" rIns="0" bIns="0" rtlCol="0">
            <a:spAutoFit/>
          </a:bodyPr>
          <a:lstStyle/>
          <a:p>
            <a:pPr marL="3919854">
              <a:lnSpc>
                <a:spcPct val="100000"/>
              </a:lnSpc>
              <a:spcBef>
                <a:spcPts val="95"/>
              </a:spcBef>
            </a:pPr>
            <a:r>
              <a:rPr spc="-70" dirty="0">
                <a:solidFill>
                  <a:srgbClr val="232852"/>
                </a:solidFill>
              </a:rPr>
              <a:t>ПРЕДМЕТЫ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2078862"/>
            <a:ext cx="11042650" cy="21971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2800" b="1" u="sng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Обязательные</a:t>
            </a:r>
            <a:r>
              <a:rPr sz="2800" b="1" u="sng" spc="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предметы</a:t>
            </a:r>
            <a:r>
              <a:rPr sz="2800" b="1" dirty="0">
                <a:latin typeface="Times New Roman"/>
                <a:cs typeface="Times New Roman"/>
              </a:rPr>
              <a:t>:</a:t>
            </a:r>
            <a:r>
              <a:rPr sz="2800" b="1" spc="-45" dirty="0">
                <a:latin typeface="Times New Roman"/>
                <a:cs typeface="Times New Roman"/>
              </a:rPr>
              <a:t> </a:t>
            </a:r>
            <a:r>
              <a:rPr sz="2800" b="1" spc="-35" dirty="0">
                <a:solidFill>
                  <a:srgbClr val="006EC0"/>
                </a:solidFill>
                <a:latin typeface="Times New Roman"/>
                <a:cs typeface="Times New Roman"/>
              </a:rPr>
              <a:t>русский</a:t>
            </a:r>
            <a:r>
              <a:rPr sz="2800" b="1" dirty="0">
                <a:solidFill>
                  <a:srgbClr val="006EC0"/>
                </a:solidFill>
                <a:latin typeface="Times New Roman"/>
                <a:cs typeface="Times New Roman"/>
              </a:rPr>
              <a:t> язык,</a:t>
            </a:r>
            <a:r>
              <a:rPr sz="2800" b="1" spc="-20" dirty="0">
                <a:solidFill>
                  <a:srgbClr val="006EC0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006EC0"/>
                </a:solidFill>
                <a:latin typeface="Times New Roman"/>
                <a:cs typeface="Times New Roman"/>
              </a:rPr>
              <a:t>математика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40"/>
              </a:spcBef>
            </a:pP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Предметы</a:t>
            </a:r>
            <a:r>
              <a:rPr sz="2800" b="1" u="sng" spc="5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по</a:t>
            </a:r>
            <a:r>
              <a:rPr sz="2800" b="1" u="sng" spc="5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выбору</a:t>
            </a:r>
            <a:r>
              <a:rPr sz="2800" b="1" u="sng" spc="5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(два</a:t>
            </a:r>
            <a:r>
              <a:rPr sz="2800" b="1" u="sng" spc="5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предмета*):</a:t>
            </a:r>
            <a:r>
              <a:rPr sz="2800" b="1" u="sng" spc="5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литература,</a:t>
            </a:r>
            <a:r>
              <a:rPr sz="2800" spc="5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физика,</a:t>
            </a:r>
            <a:r>
              <a:rPr sz="2800" spc="57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химия, </a:t>
            </a:r>
            <a:r>
              <a:rPr sz="2800" dirty="0">
                <a:latin typeface="Times New Roman"/>
                <a:cs typeface="Times New Roman"/>
              </a:rPr>
              <a:t>биология,</a:t>
            </a:r>
            <a:r>
              <a:rPr sz="2800" spc="5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география,</a:t>
            </a:r>
            <a:r>
              <a:rPr sz="2800" spc="6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история,</a:t>
            </a:r>
            <a:r>
              <a:rPr sz="2800" spc="5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обществознание,</a:t>
            </a:r>
            <a:r>
              <a:rPr sz="2800" spc="5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иностранные</a:t>
            </a:r>
            <a:r>
              <a:rPr sz="2800" spc="55" dirty="0">
                <a:latin typeface="Times New Roman"/>
                <a:cs typeface="Times New Roman"/>
              </a:rPr>
              <a:t>  </a:t>
            </a:r>
            <a:r>
              <a:rPr sz="2800" spc="-10" dirty="0">
                <a:latin typeface="Times New Roman"/>
                <a:cs typeface="Times New Roman"/>
              </a:rPr>
              <a:t>языки, информатика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9236" y="4374260"/>
            <a:ext cx="102673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*</a:t>
            </a:r>
            <a:r>
              <a:rPr sz="2800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для</a:t>
            </a:r>
            <a:r>
              <a:rPr sz="2800" b="1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учащихся</a:t>
            </a:r>
            <a:r>
              <a:rPr sz="2800" b="1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2800" b="1" spc="-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ОВЗ,</a:t>
            </a:r>
            <a:r>
              <a:rPr sz="2800" b="1" spc="-10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инвалидов,</a:t>
            </a:r>
            <a:r>
              <a:rPr sz="28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детей-</a:t>
            </a:r>
            <a:r>
              <a:rPr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инвалидов</a:t>
            </a:r>
            <a:r>
              <a:rPr sz="28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количество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53354" y="4640960"/>
            <a:ext cx="17608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сдаваемых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22222" y="4907356"/>
            <a:ext cx="92221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предметов </a:t>
            </a:r>
            <a:r>
              <a:rPr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по</a:t>
            </a:r>
            <a:r>
              <a:rPr sz="2800" b="1" spc="-1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их</a:t>
            </a:r>
            <a:r>
              <a:rPr sz="28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желанию</a:t>
            </a:r>
            <a:r>
              <a:rPr sz="2800" b="1" spc="-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может</a:t>
            </a:r>
            <a:r>
              <a:rPr sz="2800" b="1" spc="-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быть</a:t>
            </a:r>
            <a:r>
              <a:rPr sz="2800" b="1" spc="-11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сокращено</a:t>
            </a:r>
            <a:r>
              <a:rPr sz="28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до</a:t>
            </a:r>
            <a:r>
              <a:rPr sz="2800" b="1" spc="-1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двух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17134" y="5174741"/>
            <a:ext cx="22332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обязательных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0155" y="801370"/>
            <a:ext cx="10761980" cy="14198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r">
              <a:lnSpc>
                <a:spcPts val="2365"/>
              </a:lnSpc>
              <a:spcBef>
                <a:spcPts val="105"/>
              </a:spcBef>
            </a:pPr>
            <a:r>
              <a:rPr sz="2000" b="0" dirty="0">
                <a:solidFill>
                  <a:srgbClr val="000000"/>
                </a:solidFill>
                <a:latin typeface="Times New Roman"/>
                <a:cs typeface="Times New Roman"/>
              </a:rPr>
              <a:t>Редакция</a:t>
            </a:r>
            <a:r>
              <a:rPr sz="2000" b="0" spc="-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b="0" dirty="0">
                <a:solidFill>
                  <a:srgbClr val="000000"/>
                </a:solidFill>
                <a:latin typeface="Times New Roman"/>
                <a:cs typeface="Times New Roman"/>
              </a:rPr>
              <a:t>от</a:t>
            </a:r>
            <a:r>
              <a:rPr sz="2000" b="0" spc="-6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b="0" dirty="0">
                <a:solidFill>
                  <a:srgbClr val="000000"/>
                </a:solidFill>
                <a:latin typeface="Times New Roman"/>
                <a:cs typeface="Times New Roman"/>
              </a:rPr>
              <a:t>13</a:t>
            </a:r>
            <a:r>
              <a:rPr sz="2000" b="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b="0" dirty="0">
                <a:solidFill>
                  <a:srgbClr val="000000"/>
                </a:solidFill>
                <a:latin typeface="Times New Roman"/>
                <a:cs typeface="Times New Roman"/>
              </a:rPr>
              <a:t>апреля</a:t>
            </a:r>
            <a:r>
              <a:rPr sz="2000" b="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b="0" spc="-20" dirty="0">
                <a:solidFill>
                  <a:srgbClr val="000000"/>
                </a:solidFill>
                <a:latin typeface="Times New Roman"/>
                <a:cs typeface="Times New Roman"/>
              </a:rPr>
              <a:t>2024</a:t>
            </a:r>
            <a:endParaRPr sz="2000">
              <a:latin typeface="Times New Roman"/>
              <a:cs typeface="Times New Roman"/>
            </a:endParaRPr>
          </a:p>
          <a:p>
            <a:pPr marL="2836545" marR="60325" indent="-2824480">
              <a:lnSpc>
                <a:spcPct val="80000"/>
              </a:lnSpc>
              <a:spcBef>
                <a:spcPts val="925"/>
              </a:spcBef>
            </a:pPr>
            <a:r>
              <a:rPr b="0" dirty="0">
                <a:solidFill>
                  <a:srgbClr val="000000"/>
                </a:solidFill>
                <a:latin typeface="Times New Roman"/>
                <a:cs typeface="Times New Roman"/>
              </a:rPr>
              <a:t>Приказ</a:t>
            </a:r>
            <a:r>
              <a:rPr b="0" spc="-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b="0" dirty="0">
                <a:solidFill>
                  <a:srgbClr val="000000"/>
                </a:solidFill>
                <a:latin typeface="Times New Roman"/>
                <a:cs typeface="Times New Roman"/>
              </a:rPr>
              <a:t>Минпросвещения</a:t>
            </a:r>
            <a:r>
              <a:rPr b="0" spc="-10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b="0" dirty="0">
                <a:solidFill>
                  <a:srgbClr val="000000"/>
                </a:solidFill>
                <a:latin typeface="Times New Roman"/>
                <a:cs typeface="Times New Roman"/>
              </a:rPr>
              <a:t>России,</a:t>
            </a:r>
            <a:r>
              <a:rPr b="0" spc="-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b="0" spc="-10" dirty="0">
                <a:solidFill>
                  <a:srgbClr val="000000"/>
                </a:solidFill>
                <a:latin typeface="Times New Roman"/>
                <a:cs typeface="Times New Roman"/>
              </a:rPr>
              <a:t>Рособрнадзора </a:t>
            </a:r>
            <a:r>
              <a:rPr b="0" dirty="0">
                <a:solidFill>
                  <a:srgbClr val="000000"/>
                </a:solidFill>
                <a:latin typeface="Times New Roman"/>
                <a:cs typeface="Times New Roman"/>
              </a:rPr>
              <a:t>от</a:t>
            </a:r>
            <a:r>
              <a:rPr b="0" spc="-9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b="0" dirty="0">
                <a:solidFill>
                  <a:srgbClr val="000000"/>
                </a:solidFill>
                <a:latin typeface="Times New Roman"/>
                <a:cs typeface="Times New Roman"/>
              </a:rPr>
              <a:t>09.02.2024</a:t>
            </a:r>
            <a:r>
              <a:rPr b="0" spc="-9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b="0" dirty="0">
                <a:solidFill>
                  <a:srgbClr val="000000"/>
                </a:solidFill>
                <a:latin typeface="Times New Roman"/>
                <a:cs typeface="Times New Roman"/>
              </a:rPr>
              <a:t>№</a:t>
            </a:r>
            <a:r>
              <a:rPr b="0" spc="-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b="0" spc="-10" dirty="0">
                <a:solidFill>
                  <a:srgbClr val="000000"/>
                </a:solidFill>
                <a:latin typeface="Times New Roman"/>
                <a:cs typeface="Times New Roman"/>
              </a:rPr>
              <a:t>89/208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400" y="2196211"/>
            <a:ext cx="10614660" cy="3561079"/>
          </a:xfrm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pPr marL="439420" marR="427355" algn="ctr">
              <a:lnSpc>
                <a:spcPct val="80000"/>
              </a:lnSpc>
              <a:spcBef>
                <a:spcPts val="1055"/>
              </a:spcBef>
            </a:pPr>
            <a:r>
              <a:rPr sz="4000" b="1" dirty="0">
                <a:latin typeface="Times New Roman"/>
                <a:cs typeface="Times New Roman"/>
              </a:rPr>
              <a:t>Об</a:t>
            </a:r>
            <a:r>
              <a:rPr sz="4000" b="1" spc="-160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утверждении</a:t>
            </a:r>
            <a:r>
              <a:rPr sz="4000" b="1" spc="-150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особенностей</a:t>
            </a:r>
            <a:r>
              <a:rPr sz="4000" b="1" spc="-155" dirty="0">
                <a:latin typeface="Times New Roman"/>
                <a:cs typeface="Times New Roman"/>
              </a:rPr>
              <a:t> </a:t>
            </a:r>
            <a:r>
              <a:rPr sz="4000" b="1" spc="-10" dirty="0">
                <a:latin typeface="Times New Roman"/>
                <a:cs typeface="Times New Roman"/>
              </a:rPr>
              <a:t>проведения </a:t>
            </a:r>
            <a:r>
              <a:rPr sz="4000" b="1" spc="-35" dirty="0">
                <a:latin typeface="Times New Roman"/>
                <a:cs typeface="Times New Roman"/>
              </a:rPr>
              <a:t>государственной</a:t>
            </a:r>
            <a:r>
              <a:rPr sz="4000" b="1" spc="-155" dirty="0">
                <a:latin typeface="Times New Roman"/>
                <a:cs typeface="Times New Roman"/>
              </a:rPr>
              <a:t> </a:t>
            </a:r>
            <a:r>
              <a:rPr sz="4000" b="1" spc="-20" dirty="0">
                <a:latin typeface="Times New Roman"/>
                <a:cs typeface="Times New Roman"/>
              </a:rPr>
              <a:t>итоговой</a:t>
            </a:r>
            <a:r>
              <a:rPr sz="4000" b="1" spc="-170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аттестации</a:t>
            </a:r>
            <a:r>
              <a:rPr sz="4000" b="1" spc="-160" dirty="0">
                <a:latin typeface="Times New Roman"/>
                <a:cs typeface="Times New Roman"/>
              </a:rPr>
              <a:t> </a:t>
            </a:r>
            <a:r>
              <a:rPr sz="4000" b="1" spc="-25" dirty="0">
                <a:latin typeface="Times New Roman"/>
                <a:cs typeface="Times New Roman"/>
              </a:rPr>
              <a:t>по </a:t>
            </a:r>
            <a:r>
              <a:rPr sz="4000" b="1" spc="-30" dirty="0">
                <a:latin typeface="Times New Roman"/>
                <a:cs typeface="Times New Roman"/>
              </a:rPr>
              <a:t>образовательным</a:t>
            </a:r>
            <a:r>
              <a:rPr sz="4000" b="1" spc="-114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программам</a:t>
            </a:r>
            <a:r>
              <a:rPr sz="4000" b="1" spc="-110" dirty="0">
                <a:latin typeface="Times New Roman"/>
                <a:cs typeface="Times New Roman"/>
              </a:rPr>
              <a:t> </a:t>
            </a:r>
            <a:r>
              <a:rPr sz="4000" b="1" spc="-10" dirty="0">
                <a:latin typeface="Times New Roman"/>
                <a:cs typeface="Times New Roman"/>
              </a:rPr>
              <a:t>основного </a:t>
            </a:r>
            <a:r>
              <a:rPr sz="4000" b="1" dirty="0">
                <a:latin typeface="Times New Roman"/>
                <a:cs typeface="Times New Roman"/>
              </a:rPr>
              <a:t>общего</a:t>
            </a:r>
            <a:r>
              <a:rPr sz="4000" b="1" spc="-170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и</a:t>
            </a:r>
            <a:r>
              <a:rPr sz="4000" b="1" spc="-165" dirty="0">
                <a:latin typeface="Times New Roman"/>
                <a:cs typeface="Times New Roman"/>
              </a:rPr>
              <a:t> </a:t>
            </a:r>
            <a:r>
              <a:rPr sz="4000" b="1" spc="-20" dirty="0">
                <a:latin typeface="Times New Roman"/>
                <a:cs typeface="Times New Roman"/>
              </a:rPr>
              <a:t>среднего</a:t>
            </a:r>
            <a:r>
              <a:rPr sz="4000" b="1" spc="-165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общего</a:t>
            </a:r>
            <a:r>
              <a:rPr sz="4000" b="1" spc="-165" dirty="0">
                <a:latin typeface="Times New Roman"/>
                <a:cs typeface="Times New Roman"/>
              </a:rPr>
              <a:t> </a:t>
            </a:r>
            <a:r>
              <a:rPr sz="4000" b="1" spc="-10" dirty="0">
                <a:latin typeface="Times New Roman"/>
                <a:cs typeface="Times New Roman"/>
              </a:rPr>
              <a:t>образования,</a:t>
            </a:r>
            <a:endParaRPr sz="4000">
              <a:latin typeface="Times New Roman"/>
              <a:cs typeface="Times New Roman"/>
            </a:endParaRPr>
          </a:p>
          <a:p>
            <a:pPr marL="12700" marR="5080" indent="-2540" algn="ctr">
              <a:lnSpc>
                <a:spcPct val="80000"/>
              </a:lnSpc>
            </a:pPr>
            <a:r>
              <a:rPr sz="4000" b="1" dirty="0">
                <a:latin typeface="Times New Roman"/>
                <a:cs typeface="Times New Roman"/>
              </a:rPr>
              <a:t>формы</a:t>
            </a:r>
            <a:r>
              <a:rPr sz="4000" b="1" spc="-165" dirty="0">
                <a:latin typeface="Times New Roman"/>
                <a:cs typeface="Times New Roman"/>
              </a:rPr>
              <a:t> </a:t>
            </a:r>
            <a:r>
              <a:rPr sz="4000" b="1" spc="-20" dirty="0">
                <a:latin typeface="Times New Roman"/>
                <a:cs typeface="Times New Roman"/>
              </a:rPr>
              <a:t>проведения</a:t>
            </a:r>
            <a:r>
              <a:rPr sz="4000" b="1" spc="-170" dirty="0">
                <a:latin typeface="Times New Roman"/>
                <a:cs typeface="Times New Roman"/>
              </a:rPr>
              <a:t> </a:t>
            </a:r>
            <a:r>
              <a:rPr sz="4000" b="1" spc="-35" dirty="0">
                <a:latin typeface="Times New Roman"/>
                <a:cs typeface="Times New Roman"/>
              </a:rPr>
              <a:t>государственной</a:t>
            </a:r>
            <a:r>
              <a:rPr sz="4000" b="1" spc="-180" dirty="0">
                <a:latin typeface="Times New Roman"/>
                <a:cs typeface="Times New Roman"/>
              </a:rPr>
              <a:t> </a:t>
            </a:r>
            <a:r>
              <a:rPr sz="4000" b="1" spc="-10" dirty="0">
                <a:latin typeface="Times New Roman"/>
                <a:cs typeface="Times New Roman"/>
              </a:rPr>
              <a:t>итоговой </a:t>
            </a:r>
            <a:r>
              <a:rPr sz="4000" b="1" dirty="0">
                <a:latin typeface="Times New Roman"/>
                <a:cs typeface="Times New Roman"/>
              </a:rPr>
              <a:t>аттестации</a:t>
            </a:r>
            <a:r>
              <a:rPr sz="4000" b="1" spc="-85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и</a:t>
            </a:r>
            <a:r>
              <a:rPr sz="4000" b="1" spc="-65" dirty="0">
                <a:latin typeface="Times New Roman"/>
                <a:cs typeface="Times New Roman"/>
              </a:rPr>
              <a:t> </a:t>
            </a:r>
            <a:r>
              <a:rPr sz="4000" b="1" spc="-20" dirty="0">
                <a:latin typeface="Times New Roman"/>
                <a:cs typeface="Times New Roman"/>
              </a:rPr>
              <a:t>условий</a:t>
            </a:r>
            <a:r>
              <a:rPr sz="4000" b="1" spc="-75" dirty="0">
                <a:latin typeface="Times New Roman"/>
                <a:cs typeface="Times New Roman"/>
              </a:rPr>
              <a:t> </a:t>
            </a:r>
            <a:r>
              <a:rPr sz="4000" b="1" spc="-10" dirty="0">
                <a:latin typeface="Times New Roman"/>
                <a:cs typeface="Times New Roman"/>
              </a:rPr>
              <a:t>допуска</a:t>
            </a:r>
            <a:r>
              <a:rPr sz="4000" b="1" spc="-65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к</a:t>
            </a:r>
            <a:r>
              <a:rPr sz="4000" b="1" spc="-75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ней</a:t>
            </a:r>
            <a:r>
              <a:rPr sz="4000" b="1" spc="-70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в</a:t>
            </a:r>
            <a:r>
              <a:rPr sz="4000" b="1" spc="-65" dirty="0">
                <a:latin typeface="Times New Roman"/>
                <a:cs typeface="Times New Roman"/>
              </a:rPr>
              <a:t> </a:t>
            </a:r>
            <a:r>
              <a:rPr sz="4000" b="1" spc="-10" dirty="0">
                <a:latin typeface="Times New Roman"/>
                <a:cs typeface="Times New Roman"/>
              </a:rPr>
              <a:t>2023/24, </a:t>
            </a:r>
            <a:r>
              <a:rPr sz="4000" b="1" dirty="0">
                <a:latin typeface="Times New Roman"/>
                <a:cs typeface="Times New Roman"/>
              </a:rPr>
              <a:t>2024/25,</a:t>
            </a:r>
            <a:r>
              <a:rPr sz="4000" b="1" spc="-155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2025/26</a:t>
            </a:r>
            <a:r>
              <a:rPr sz="4000" b="1" spc="-140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учебных</a:t>
            </a:r>
            <a:r>
              <a:rPr sz="4000" b="1" spc="-130" dirty="0">
                <a:latin typeface="Times New Roman"/>
                <a:cs typeface="Times New Roman"/>
              </a:rPr>
              <a:t> </a:t>
            </a:r>
            <a:r>
              <a:rPr sz="4000" b="1" spc="-10" dirty="0">
                <a:latin typeface="Times New Roman"/>
                <a:cs typeface="Times New Roman"/>
              </a:rPr>
              <a:t>годах</a:t>
            </a:r>
            <a:endParaRPr sz="4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340" y="783082"/>
            <a:ext cx="10817225" cy="16910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latin typeface="Times New Roman"/>
                <a:cs typeface="Times New Roman"/>
              </a:rPr>
              <a:t>1.</a:t>
            </a:r>
            <a:r>
              <a:rPr sz="2600" spc="1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Настоящие</a:t>
            </a:r>
            <a:r>
              <a:rPr sz="2600" spc="1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Особенности</a:t>
            </a:r>
            <a:r>
              <a:rPr sz="2600" spc="1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распространяются</a:t>
            </a:r>
            <a:r>
              <a:rPr sz="2600" spc="1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на</a:t>
            </a:r>
            <a:r>
              <a:rPr sz="2600" spc="1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являющихся</a:t>
            </a:r>
            <a:r>
              <a:rPr sz="2600" spc="15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участниками </a:t>
            </a:r>
            <a:r>
              <a:rPr sz="2600" dirty="0">
                <a:latin typeface="Times New Roman"/>
                <a:cs typeface="Times New Roman"/>
              </a:rPr>
              <a:t>государственной</a:t>
            </a:r>
            <a:r>
              <a:rPr sz="2600" spc="155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итоговой</a:t>
            </a:r>
            <a:r>
              <a:rPr sz="2600" spc="160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аттестации</a:t>
            </a:r>
            <a:r>
              <a:rPr sz="2600" spc="155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по</a:t>
            </a:r>
            <a:r>
              <a:rPr sz="2600" spc="155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образовательным</a:t>
            </a:r>
            <a:r>
              <a:rPr sz="2600" spc="150" dirty="0">
                <a:latin typeface="Times New Roman"/>
                <a:cs typeface="Times New Roman"/>
              </a:rPr>
              <a:t>  </a:t>
            </a:r>
            <a:r>
              <a:rPr sz="2600" spc="-10" dirty="0">
                <a:latin typeface="Times New Roman"/>
                <a:cs typeface="Times New Roman"/>
              </a:rPr>
              <a:t>программам </a:t>
            </a:r>
            <a:r>
              <a:rPr sz="2600" dirty="0">
                <a:latin typeface="Times New Roman"/>
                <a:cs typeface="Times New Roman"/>
              </a:rPr>
              <a:t>основного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общего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образования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(далее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-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ГИА-</a:t>
            </a:r>
            <a:r>
              <a:rPr sz="2600" dirty="0">
                <a:latin typeface="Times New Roman"/>
                <a:cs typeface="Times New Roman"/>
              </a:rPr>
              <a:t>9)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лиц:</a:t>
            </a:r>
            <a:endParaRPr sz="26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625"/>
              </a:spcBef>
            </a:pPr>
            <a:r>
              <a:rPr sz="2600" dirty="0">
                <a:latin typeface="Times New Roman"/>
                <a:cs typeface="Times New Roman"/>
              </a:rPr>
              <a:t>2)</a:t>
            </a:r>
            <a:r>
              <a:rPr sz="2600" spc="585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обучавшихся</a:t>
            </a:r>
            <a:r>
              <a:rPr sz="2600" spc="585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в</a:t>
            </a:r>
            <a:r>
              <a:rPr sz="2600" spc="585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организациях,</a:t>
            </a:r>
            <a:r>
              <a:rPr sz="2600" spc="580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осуществляющих</a:t>
            </a:r>
            <a:r>
              <a:rPr sz="2600" spc="600" dirty="0">
                <a:latin typeface="Times New Roman"/>
                <a:cs typeface="Times New Roman"/>
              </a:rPr>
              <a:t>  </a:t>
            </a:r>
            <a:r>
              <a:rPr sz="2600" spc="-10" dirty="0">
                <a:latin typeface="Times New Roman"/>
                <a:cs typeface="Times New Roman"/>
              </a:rPr>
              <a:t>образовательную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340" y="2447670"/>
            <a:ext cx="5229860" cy="8185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2037714" algn="l"/>
                <a:tab pos="2312035" algn="l"/>
                <a:tab pos="3797300" algn="l"/>
                <a:tab pos="4892675" algn="l"/>
              </a:tabLst>
            </a:pPr>
            <a:r>
              <a:rPr sz="2600" spc="-10" dirty="0">
                <a:latin typeface="Times New Roman"/>
                <a:cs typeface="Times New Roman"/>
              </a:rPr>
              <a:t>деятельность,</a:t>
            </a:r>
            <a:r>
              <a:rPr sz="2600" dirty="0">
                <a:latin typeface="Times New Roman"/>
                <a:cs typeface="Times New Roman"/>
              </a:rPr>
              <a:t>		</a:t>
            </a:r>
            <a:r>
              <a:rPr sz="2600" spc="-10" dirty="0">
                <a:latin typeface="Times New Roman"/>
                <a:cs typeface="Times New Roman"/>
              </a:rPr>
              <a:t>расположенных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25" dirty="0">
                <a:latin typeface="Times New Roman"/>
                <a:cs typeface="Times New Roman"/>
              </a:rPr>
              <a:t>на </a:t>
            </a:r>
            <a:r>
              <a:rPr sz="2600" spc="-10" dirty="0">
                <a:latin typeface="Times New Roman"/>
                <a:cs typeface="Times New Roman"/>
              </a:rPr>
              <a:t>Республики,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10" dirty="0">
                <a:latin typeface="Times New Roman"/>
                <a:cs typeface="Times New Roman"/>
              </a:rPr>
              <a:t>Луганской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10" dirty="0">
                <a:latin typeface="Times New Roman"/>
                <a:cs typeface="Times New Roman"/>
              </a:rPr>
              <a:t>Народной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52515" y="2447670"/>
            <a:ext cx="1878330" cy="8185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92710">
              <a:lnSpc>
                <a:spcPct val="100000"/>
              </a:lnSpc>
              <a:spcBef>
                <a:spcPts val="105"/>
              </a:spcBef>
            </a:pPr>
            <a:r>
              <a:rPr sz="2600" spc="-10" dirty="0">
                <a:latin typeface="Times New Roman"/>
                <a:cs typeface="Times New Roman"/>
              </a:rPr>
              <a:t>территориях Республики,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79689" y="2447670"/>
            <a:ext cx="1851025" cy="8185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0500">
              <a:lnSpc>
                <a:spcPct val="100000"/>
              </a:lnSpc>
              <a:spcBef>
                <a:spcPts val="105"/>
              </a:spcBef>
            </a:pPr>
            <a:r>
              <a:rPr sz="2600" spc="-10" dirty="0">
                <a:latin typeface="Times New Roman"/>
                <a:cs typeface="Times New Roman"/>
              </a:rPr>
              <a:t>Донецкой</a:t>
            </a: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600" spc="-25" dirty="0">
                <a:latin typeface="Times New Roman"/>
                <a:cs typeface="Times New Roman"/>
              </a:rPr>
              <a:t>Запорожской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086593" y="2447670"/>
            <a:ext cx="1419225" cy="8185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19710" marR="5080" indent="-207645">
              <a:lnSpc>
                <a:spcPct val="100000"/>
              </a:lnSpc>
              <a:spcBef>
                <a:spcPts val="105"/>
              </a:spcBef>
            </a:pPr>
            <a:r>
              <a:rPr sz="2600" spc="-20" dirty="0">
                <a:latin typeface="Times New Roman"/>
                <a:cs typeface="Times New Roman"/>
              </a:rPr>
              <a:t>Народной области,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340" y="3239846"/>
            <a:ext cx="10818495" cy="28009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latin typeface="Times New Roman"/>
                <a:cs typeface="Times New Roman"/>
              </a:rPr>
              <a:t>Херсонской</a:t>
            </a:r>
            <a:r>
              <a:rPr sz="2600" spc="100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области,</a:t>
            </a:r>
            <a:r>
              <a:rPr sz="2600" spc="100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и</a:t>
            </a:r>
            <a:r>
              <a:rPr sz="2600" spc="105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принятых</a:t>
            </a:r>
            <a:r>
              <a:rPr sz="2600" spc="110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начиная</a:t>
            </a:r>
            <a:r>
              <a:rPr sz="2600" spc="100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с</a:t>
            </a:r>
            <a:r>
              <a:rPr sz="2600" spc="105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2021/22</a:t>
            </a:r>
            <a:r>
              <a:rPr sz="2600" spc="100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учебного</a:t>
            </a:r>
            <a:r>
              <a:rPr sz="2600" spc="110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года</a:t>
            </a:r>
            <a:r>
              <a:rPr sz="2600" spc="95" dirty="0">
                <a:latin typeface="Times New Roman"/>
                <a:cs typeface="Times New Roman"/>
              </a:rPr>
              <a:t>  </a:t>
            </a:r>
            <a:r>
              <a:rPr sz="2600" spc="-25" dirty="0">
                <a:latin typeface="Times New Roman"/>
                <a:cs typeface="Times New Roman"/>
              </a:rPr>
              <a:t>на </a:t>
            </a:r>
            <a:r>
              <a:rPr sz="2600" dirty="0">
                <a:latin typeface="Times New Roman"/>
                <a:cs typeface="Times New Roman"/>
              </a:rPr>
              <a:t>обучение</a:t>
            </a:r>
            <a:r>
              <a:rPr sz="2600" spc="39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в</a:t>
            </a:r>
            <a:r>
              <a:rPr sz="2600" spc="40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организации,</a:t>
            </a:r>
            <a:r>
              <a:rPr sz="2600" spc="409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осуществляющие</a:t>
            </a:r>
            <a:r>
              <a:rPr sz="2600" spc="4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образовательную</a:t>
            </a:r>
            <a:r>
              <a:rPr sz="2600" spc="39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деятельность </a:t>
            </a:r>
            <a:r>
              <a:rPr sz="2600" dirty="0">
                <a:latin typeface="Times New Roman"/>
                <a:cs typeface="Times New Roman"/>
              </a:rPr>
              <a:t>по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имеющим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государственную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аккредитацию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образовательным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программам </a:t>
            </a:r>
            <a:r>
              <a:rPr sz="2600" dirty="0">
                <a:latin typeface="Times New Roman"/>
                <a:cs typeface="Times New Roman"/>
              </a:rPr>
              <a:t>основного</a:t>
            </a:r>
            <a:r>
              <a:rPr sz="2600" spc="19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общего</a:t>
            </a:r>
            <a:r>
              <a:rPr sz="2600" spc="19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образования,</a:t>
            </a:r>
            <a:r>
              <a:rPr sz="2600" spc="19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расположенные</a:t>
            </a:r>
            <a:r>
              <a:rPr sz="2600" spc="1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на</a:t>
            </a:r>
            <a:r>
              <a:rPr sz="2600" spc="1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территории</a:t>
            </a:r>
            <a:r>
              <a:rPr sz="2600" spc="19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Российской </a:t>
            </a:r>
            <a:r>
              <a:rPr sz="2600" dirty="0">
                <a:latin typeface="Times New Roman"/>
                <a:cs typeface="Times New Roman"/>
              </a:rPr>
              <a:t>Федерации</a:t>
            </a:r>
            <a:r>
              <a:rPr sz="2600" spc="30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(за</a:t>
            </a:r>
            <a:r>
              <a:rPr sz="2600" spc="3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исключением</a:t>
            </a:r>
            <a:r>
              <a:rPr sz="2600" spc="3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территорий</a:t>
            </a:r>
            <a:r>
              <a:rPr sz="2600" spc="30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Донецкой</a:t>
            </a:r>
            <a:r>
              <a:rPr sz="2600" spc="30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Народной</a:t>
            </a:r>
            <a:r>
              <a:rPr sz="2600" spc="31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Республики, </a:t>
            </a:r>
            <a:r>
              <a:rPr sz="2600" dirty="0">
                <a:latin typeface="Times New Roman"/>
                <a:cs typeface="Times New Roman"/>
              </a:rPr>
              <a:t>Луганской</a:t>
            </a:r>
            <a:r>
              <a:rPr sz="2600" spc="450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Народной</a:t>
            </a:r>
            <a:r>
              <a:rPr sz="2600" spc="455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Республики,</a:t>
            </a:r>
            <a:r>
              <a:rPr sz="2600" spc="455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Запорожской</a:t>
            </a:r>
            <a:r>
              <a:rPr sz="2600" spc="450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области,</a:t>
            </a:r>
            <a:r>
              <a:rPr sz="2600" spc="450" dirty="0">
                <a:latin typeface="Times New Roman"/>
                <a:cs typeface="Times New Roman"/>
              </a:rPr>
              <a:t>  </a:t>
            </a:r>
            <a:r>
              <a:rPr sz="2600" spc="-10" dirty="0">
                <a:latin typeface="Times New Roman"/>
                <a:cs typeface="Times New Roman"/>
              </a:rPr>
              <a:t>Херсонской </a:t>
            </a:r>
            <a:r>
              <a:rPr sz="2600" dirty="0">
                <a:latin typeface="Times New Roman"/>
                <a:cs typeface="Times New Roman"/>
              </a:rPr>
              <a:t>области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со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дня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их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принятия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в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Российскую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Федерацию).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340" y="629158"/>
            <a:ext cx="10817860" cy="565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00095" marR="40005" indent="-3257550" algn="just">
              <a:lnSpc>
                <a:spcPct val="100000"/>
              </a:lnSpc>
              <a:spcBef>
                <a:spcPts val="100"/>
              </a:spcBef>
            </a:pPr>
            <a:r>
              <a:rPr sz="3300" b="1" dirty="0">
                <a:latin typeface="Times New Roman"/>
                <a:cs typeface="Times New Roman"/>
              </a:rPr>
              <a:t>III.</a:t>
            </a:r>
            <a:r>
              <a:rPr sz="3300" b="1" spc="-75" dirty="0">
                <a:latin typeface="Times New Roman"/>
                <a:cs typeface="Times New Roman"/>
              </a:rPr>
              <a:t> </a:t>
            </a:r>
            <a:r>
              <a:rPr sz="3300" b="1" dirty="0">
                <a:latin typeface="Times New Roman"/>
                <a:cs typeface="Times New Roman"/>
              </a:rPr>
              <a:t>Особенности</a:t>
            </a:r>
            <a:r>
              <a:rPr sz="3300" b="1" spc="-70" dirty="0">
                <a:latin typeface="Times New Roman"/>
                <a:cs typeface="Times New Roman"/>
              </a:rPr>
              <a:t> </a:t>
            </a:r>
            <a:r>
              <a:rPr sz="3300" b="1" dirty="0">
                <a:latin typeface="Times New Roman"/>
                <a:cs typeface="Times New Roman"/>
              </a:rPr>
              <a:t>и</a:t>
            </a:r>
            <a:r>
              <a:rPr sz="3300" b="1" spc="-70" dirty="0">
                <a:latin typeface="Times New Roman"/>
                <a:cs typeface="Times New Roman"/>
              </a:rPr>
              <a:t> </a:t>
            </a:r>
            <a:r>
              <a:rPr sz="3300" b="1" dirty="0">
                <a:latin typeface="Times New Roman"/>
                <a:cs typeface="Times New Roman"/>
              </a:rPr>
              <a:t>формы</a:t>
            </a:r>
            <a:r>
              <a:rPr sz="3300" b="1" spc="-60" dirty="0">
                <a:latin typeface="Times New Roman"/>
                <a:cs typeface="Times New Roman"/>
              </a:rPr>
              <a:t> </a:t>
            </a:r>
            <a:r>
              <a:rPr sz="3300" b="1" spc="-20" dirty="0">
                <a:latin typeface="Times New Roman"/>
                <a:cs typeface="Times New Roman"/>
              </a:rPr>
              <a:t>проведения</a:t>
            </a:r>
            <a:r>
              <a:rPr sz="3300" b="1" spc="-50" dirty="0">
                <a:latin typeface="Times New Roman"/>
                <a:cs typeface="Times New Roman"/>
              </a:rPr>
              <a:t> </a:t>
            </a:r>
            <a:r>
              <a:rPr sz="3300" b="1" dirty="0">
                <a:latin typeface="Times New Roman"/>
                <a:cs typeface="Times New Roman"/>
              </a:rPr>
              <a:t>ГИА-9</a:t>
            </a:r>
            <a:r>
              <a:rPr sz="3300" b="1" spc="-80" dirty="0">
                <a:latin typeface="Times New Roman"/>
                <a:cs typeface="Times New Roman"/>
              </a:rPr>
              <a:t> </a:t>
            </a:r>
            <a:r>
              <a:rPr sz="3300" b="1" dirty="0">
                <a:latin typeface="Times New Roman"/>
                <a:cs typeface="Times New Roman"/>
              </a:rPr>
              <a:t>в</a:t>
            </a:r>
            <a:r>
              <a:rPr sz="3300" b="1" spc="-65" dirty="0">
                <a:latin typeface="Times New Roman"/>
                <a:cs typeface="Times New Roman"/>
              </a:rPr>
              <a:t> </a:t>
            </a:r>
            <a:r>
              <a:rPr sz="3300" b="1" dirty="0">
                <a:latin typeface="Times New Roman"/>
                <a:cs typeface="Times New Roman"/>
              </a:rPr>
              <a:t>2024/25</a:t>
            </a:r>
            <a:r>
              <a:rPr sz="3300" b="1" spc="-80" dirty="0">
                <a:latin typeface="Times New Roman"/>
                <a:cs typeface="Times New Roman"/>
              </a:rPr>
              <a:t> </a:t>
            </a:r>
            <a:r>
              <a:rPr sz="3300" b="1" spc="-50" dirty="0">
                <a:latin typeface="Times New Roman"/>
                <a:cs typeface="Times New Roman"/>
              </a:rPr>
              <a:t>и </a:t>
            </a:r>
            <a:r>
              <a:rPr sz="3300" b="1" dirty="0">
                <a:latin typeface="Times New Roman"/>
                <a:cs typeface="Times New Roman"/>
              </a:rPr>
              <a:t>2025/26</a:t>
            </a:r>
            <a:r>
              <a:rPr sz="3300" b="1" spc="-20" dirty="0">
                <a:latin typeface="Times New Roman"/>
                <a:cs typeface="Times New Roman"/>
              </a:rPr>
              <a:t> </a:t>
            </a:r>
            <a:r>
              <a:rPr sz="3300" b="1" dirty="0">
                <a:latin typeface="Times New Roman"/>
                <a:cs typeface="Times New Roman"/>
              </a:rPr>
              <a:t>учебных</a:t>
            </a:r>
            <a:r>
              <a:rPr sz="3300" b="1" spc="5" dirty="0">
                <a:latin typeface="Times New Roman"/>
                <a:cs typeface="Times New Roman"/>
              </a:rPr>
              <a:t> </a:t>
            </a:r>
            <a:r>
              <a:rPr sz="3300" b="1" spc="-10" dirty="0">
                <a:latin typeface="Times New Roman"/>
                <a:cs typeface="Times New Roman"/>
              </a:rPr>
              <a:t>годах</a:t>
            </a:r>
            <a:endParaRPr sz="33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790"/>
              </a:spcBef>
            </a:pPr>
            <a:r>
              <a:rPr sz="3300" dirty="0">
                <a:latin typeface="Times New Roman"/>
                <a:cs typeface="Times New Roman"/>
              </a:rPr>
              <a:t>15.</a:t>
            </a:r>
            <a:r>
              <a:rPr sz="3300" spc="595" dirty="0">
                <a:latin typeface="Times New Roman"/>
                <a:cs typeface="Times New Roman"/>
              </a:rPr>
              <a:t> </a:t>
            </a:r>
            <a:r>
              <a:rPr sz="3300" dirty="0">
                <a:latin typeface="Times New Roman"/>
                <a:cs typeface="Times New Roman"/>
              </a:rPr>
              <a:t>Участники</a:t>
            </a:r>
            <a:r>
              <a:rPr sz="3300" spc="575" dirty="0">
                <a:latin typeface="Times New Roman"/>
                <a:cs typeface="Times New Roman"/>
              </a:rPr>
              <a:t> </a:t>
            </a:r>
            <a:r>
              <a:rPr sz="3300" spc="-30" dirty="0">
                <a:latin typeface="Times New Roman"/>
                <a:cs typeface="Times New Roman"/>
              </a:rPr>
              <a:t>ГИА-</a:t>
            </a:r>
            <a:r>
              <a:rPr sz="3300" dirty="0">
                <a:latin typeface="Times New Roman"/>
                <a:cs typeface="Times New Roman"/>
              </a:rPr>
              <a:t>9</a:t>
            </a:r>
            <a:r>
              <a:rPr sz="3300" spc="595" dirty="0">
                <a:latin typeface="Times New Roman"/>
                <a:cs typeface="Times New Roman"/>
              </a:rPr>
              <a:t> </a:t>
            </a:r>
            <a:r>
              <a:rPr sz="3300" dirty="0">
                <a:latin typeface="Times New Roman"/>
                <a:cs typeface="Times New Roman"/>
              </a:rPr>
              <a:t>в</a:t>
            </a:r>
            <a:r>
              <a:rPr sz="3300" spc="610" dirty="0">
                <a:latin typeface="Times New Roman"/>
                <a:cs typeface="Times New Roman"/>
              </a:rPr>
              <a:t> </a:t>
            </a:r>
            <a:r>
              <a:rPr sz="3300" dirty="0">
                <a:latin typeface="Times New Roman"/>
                <a:cs typeface="Times New Roman"/>
              </a:rPr>
              <a:t>2024/25</a:t>
            </a:r>
            <a:r>
              <a:rPr sz="3300" spc="610" dirty="0">
                <a:latin typeface="Times New Roman"/>
                <a:cs typeface="Times New Roman"/>
              </a:rPr>
              <a:t> </a:t>
            </a:r>
            <a:r>
              <a:rPr sz="3300" dirty="0">
                <a:latin typeface="Times New Roman"/>
                <a:cs typeface="Times New Roman"/>
              </a:rPr>
              <a:t>и</a:t>
            </a:r>
            <a:r>
              <a:rPr sz="3300" spc="600" dirty="0">
                <a:latin typeface="Times New Roman"/>
                <a:cs typeface="Times New Roman"/>
              </a:rPr>
              <a:t> </a:t>
            </a:r>
            <a:r>
              <a:rPr sz="3300" dirty="0">
                <a:latin typeface="Times New Roman"/>
                <a:cs typeface="Times New Roman"/>
              </a:rPr>
              <a:t>2025/26</a:t>
            </a:r>
            <a:r>
              <a:rPr sz="3300" spc="600" dirty="0">
                <a:latin typeface="Times New Roman"/>
                <a:cs typeface="Times New Roman"/>
              </a:rPr>
              <a:t> </a:t>
            </a:r>
            <a:r>
              <a:rPr sz="3300" dirty="0">
                <a:latin typeface="Times New Roman"/>
                <a:cs typeface="Times New Roman"/>
              </a:rPr>
              <a:t>учебных</a:t>
            </a:r>
            <a:r>
              <a:rPr sz="3300" spc="610" dirty="0">
                <a:latin typeface="Times New Roman"/>
                <a:cs typeface="Times New Roman"/>
              </a:rPr>
              <a:t> </a:t>
            </a:r>
            <a:r>
              <a:rPr sz="3300" spc="-10" dirty="0">
                <a:latin typeface="Times New Roman"/>
                <a:cs typeface="Times New Roman"/>
              </a:rPr>
              <a:t>годах </a:t>
            </a:r>
            <a:r>
              <a:rPr sz="3300" dirty="0">
                <a:latin typeface="Times New Roman"/>
                <a:cs typeface="Times New Roman"/>
              </a:rPr>
              <a:t>проходят</a:t>
            </a:r>
            <a:r>
              <a:rPr sz="3300" spc="15" dirty="0">
                <a:latin typeface="Times New Roman"/>
                <a:cs typeface="Times New Roman"/>
              </a:rPr>
              <a:t>  </a:t>
            </a:r>
            <a:r>
              <a:rPr sz="3300" spc="-25" dirty="0">
                <a:latin typeface="Times New Roman"/>
                <a:cs typeface="Times New Roman"/>
              </a:rPr>
              <a:t>ГИА-</a:t>
            </a:r>
            <a:r>
              <a:rPr sz="3300" dirty="0">
                <a:latin typeface="Times New Roman"/>
                <a:cs typeface="Times New Roman"/>
              </a:rPr>
              <a:t>9</a:t>
            </a:r>
            <a:r>
              <a:rPr sz="3300" spc="20" dirty="0">
                <a:latin typeface="Times New Roman"/>
                <a:cs typeface="Times New Roman"/>
              </a:rPr>
              <a:t>  </a:t>
            </a:r>
            <a:r>
              <a:rPr sz="3300" dirty="0">
                <a:latin typeface="Times New Roman"/>
                <a:cs typeface="Times New Roman"/>
              </a:rPr>
              <a:t>по</a:t>
            </a:r>
            <a:r>
              <a:rPr sz="3300" spc="15" dirty="0">
                <a:latin typeface="Times New Roman"/>
                <a:cs typeface="Times New Roman"/>
              </a:rPr>
              <a:t>  </a:t>
            </a:r>
            <a:r>
              <a:rPr sz="3300" dirty="0">
                <a:latin typeface="Times New Roman"/>
                <a:cs typeface="Times New Roman"/>
              </a:rPr>
              <a:t>своему</a:t>
            </a:r>
            <a:r>
              <a:rPr sz="3300" spc="20" dirty="0">
                <a:latin typeface="Times New Roman"/>
                <a:cs typeface="Times New Roman"/>
              </a:rPr>
              <a:t>  </a:t>
            </a:r>
            <a:r>
              <a:rPr sz="3300" dirty="0">
                <a:latin typeface="Times New Roman"/>
                <a:cs typeface="Times New Roman"/>
              </a:rPr>
              <a:t>выбору</a:t>
            </a:r>
            <a:r>
              <a:rPr sz="3300" spc="20" dirty="0">
                <a:latin typeface="Times New Roman"/>
                <a:cs typeface="Times New Roman"/>
              </a:rPr>
              <a:t>  </a:t>
            </a:r>
            <a:r>
              <a:rPr sz="3300" dirty="0">
                <a:latin typeface="Times New Roman"/>
                <a:cs typeface="Times New Roman"/>
              </a:rPr>
              <a:t>в</a:t>
            </a:r>
            <a:r>
              <a:rPr sz="3300" spc="15" dirty="0">
                <a:latin typeface="Times New Roman"/>
                <a:cs typeface="Times New Roman"/>
              </a:rPr>
              <a:t>  </a:t>
            </a:r>
            <a:r>
              <a:rPr sz="3300" dirty="0">
                <a:latin typeface="Times New Roman"/>
                <a:cs typeface="Times New Roman"/>
              </a:rPr>
              <a:t>форме</a:t>
            </a:r>
            <a:r>
              <a:rPr sz="3300" spc="10" dirty="0">
                <a:latin typeface="Times New Roman"/>
                <a:cs typeface="Times New Roman"/>
              </a:rPr>
              <a:t>  </a:t>
            </a:r>
            <a:r>
              <a:rPr sz="3300" dirty="0">
                <a:latin typeface="Times New Roman"/>
                <a:cs typeface="Times New Roman"/>
              </a:rPr>
              <a:t>ГВЭ</a:t>
            </a:r>
            <a:r>
              <a:rPr sz="3300" spc="15" dirty="0">
                <a:latin typeface="Times New Roman"/>
                <a:cs typeface="Times New Roman"/>
              </a:rPr>
              <a:t>  </a:t>
            </a:r>
            <a:r>
              <a:rPr sz="3300" dirty="0">
                <a:latin typeface="Times New Roman"/>
                <a:cs typeface="Times New Roman"/>
              </a:rPr>
              <a:t>или</a:t>
            </a:r>
            <a:r>
              <a:rPr sz="3300" spc="20" dirty="0">
                <a:latin typeface="Times New Roman"/>
                <a:cs typeface="Times New Roman"/>
              </a:rPr>
              <a:t>  </a:t>
            </a:r>
            <a:r>
              <a:rPr sz="3300" spc="-50" dirty="0">
                <a:latin typeface="Times New Roman"/>
                <a:cs typeface="Times New Roman"/>
              </a:rPr>
              <a:t>в </a:t>
            </a:r>
            <a:r>
              <a:rPr sz="3300" dirty="0">
                <a:latin typeface="Times New Roman"/>
                <a:cs typeface="Times New Roman"/>
              </a:rPr>
              <a:t>форме</a:t>
            </a:r>
            <a:r>
              <a:rPr sz="3300" spc="200" dirty="0">
                <a:latin typeface="Times New Roman"/>
                <a:cs typeface="Times New Roman"/>
              </a:rPr>
              <a:t> </a:t>
            </a:r>
            <a:r>
              <a:rPr sz="3300" dirty="0">
                <a:latin typeface="Times New Roman"/>
                <a:cs typeface="Times New Roman"/>
              </a:rPr>
              <a:t>основного</a:t>
            </a:r>
            <a:r>
              <a:rPr sz="3300" spc="229" dirty="0">
                <a:latin typeface="Times New Roman"/>
                <a:cs typeface="Times New Roman"/>
              </a:rPr>
              <a:t> </a:t>
            </a:r>
            <a:r>
              <a:rPr sz="3300" dirty="0">
                <a:latin typeface="Times New Roman"/>
                <a:cs typeface="Times New Roman"/>
              </a:rPr>
              <a:t>государственного</a:t>
            </a:r>
            <a:r>
              <a:rPr sz="3300" spc="195" dirty="0">
                <a:latin typeface="Times New Roman"/>
                <a:cs typeface="Times New Roman"/>
              </a:rPr>
              <a:t> </a:t>
            </a:r>
            <a:r>
              <a:rPr sz="3300" dirty="0">
                <a:latin typeface="Times New Roman"/>
                <a:cs typeface="Times New Roman"/>
              </a:rPr>
              <a:t>экзамена</a:t>
            </a:r>
            <a:r>
              <a:rPr sz="3300" spc="210" dirty="0">
                <a:latin typeface="Times New Roman"/>
                <a:cs typeface="Times New Roman"/>
              </a:rPr>
              <a:t> </a:t>
            </a:r>
            <a:r>
              <a:rPr sz="3300" dirty="0">
                <a:latin typeface="Times New Roman"/>
                <a:cs typeface="Times New Roman"/>
              </a:rPr>
              <a:t>(далее</a:t>
            </a:r>
            <a:r>
              <a:rPr sz="3300" spc="220" dirty="0">
                <a:latin typeface="Times New Roman"/>
                <a:cs typeface="Times New Roman"/>
              </a:rPr>
              <a:t> </a:t>
            </a:r>
            <a:r>
              <a:rPr sz="3300" dirty="0">
                <a:latin typeface="Times New Roman"/>
                <a:cs typeface="Times New Roman"/>
              </a:rPr>
              <a:t>-</a:t>
            </a:r>
            <a:r>
              <a:rPr sz="3300" spc="220" dirty="0">
                <a:latin typeface="Times New Roman"/>
                <a:cs typeface="Times New Roman"/>
              </a:rPr>
              <a:t> </a:t>
            </a:r>
            <a:r>
              <a:rPr sz="3300" spc="-20" dirty="0">
                <a:latin typeface="Times New Roman"/>
                <a:cs typeface="Times New Roman"/>
              </a:rPr>
              <a:t>ОГЭ) </a:t>
            </a:r>
            <a:r>
              <a:rPr sz="3300" dirty="0">
                <a:latin typeface="Times New Roman"/>
                <a:cs typeface="Times New Roman"/>
              </a:rPr>
              <a:t>по</a:t>
            </a:r>
            <a:r>
              <a:rPr sz="3300" spc="240" dirty="0">
                <a:latin typeface="Times New Roman"/>
                <a:cs typeface="Times New Roman"/>
              </a:rPr>
              <a:t>  </a:t>
            </a:r>
            <a:r>
              <a:rPr sz="3300" dirty="0">
                <a:latin typeface="Times New Roman"/>
                <a:cs typeface="Times New Roman"/>
              </a:rPr>
              <a:t>обязательным</a:t>
            </a:r>
            <a:r>
              <a:rPr sz="3300" spc="240" dirty="0">
                <a:latin typeface="Times New Roman"/>
                <a:cs typeface="Times New Roman"/>
              </a:rPr>
              <a:t>  </a:t>
            </a:r>
            <a:r>
              <a:rPr sz="3300" dirty="0">
                <a:latin typeface="Times New Roman"/>
                <a:cs typeface="Times New Roman"/>
              </a:rPr>
              <a:t>учебным</a:t>
            </a:r>
            <a:r>
              <a:rPr sz="3300" spc="235" dirty="0">
                <a:latin typeface="Times New Roman"/>
                <a:cs typeface="Times New Roman"/>
              </a:rPr>
              <a:t>  </a:t>
            </a:r>
            <a:r>
              <a:rPr sz="3300" dirty="0">
                <a:latin typeface="Times New Roman"/>
                <a:cs typeface="Times New Roman"/>
              </a:rPr>
              <a:t>предметам</a:t>
            </a:r>
            <a:r>
              <a:rPr sz="3300" spc="245" dirty="0">
                <a:latin typeface="Times New Roman"/>
                <a:cs typeface="Times New Roman"/>
              </a:rPr>
              <a:t>  </a:t>
            </a:r>
            <a:r>
              <a:rPr sz="3300" dirty="0">
                <a:latin typeface="Times New Roman"/>
                <a:cs typeface="Times New Roman"/>
              </a:rPr>
              <a:t>и</a:t>
            </a:r>
            <a:r>
              <a:rPr sz="3300" spc="235" dirty="0">
                <a:latin typeface="Times New Roman"/>
                <a:cs typeface="Times New Roman"/>
              </a:rPr>
              <a:t>  </a:t>
            </a:r>
            <a:r>
              <a:rPr sz="3300" dirty="0">
                <a:latin typeface="Times New Roman"/>
                <a:cs typeface="Times New Roman"/>
              </a:rPr>
              <a:t>двум</a:t>
            </a:r>
            <a:r>
              <a:rPr sz="3300" spc="240" dirty="0">
                <a:latin typeface="Times New Roman"/>
                <a:cs typeface="Times New Roman"/>
              </a:rPr>
              <a:t>  </a:t>
            </a:r>
            <a:r>
              <a:rPr sz="3300" spc="-10" dirty="0">
                <a:latin typeface="Times New Roman"/>
                <a:cs typeface="Times New Roman"/>
              </a:rPr>
              <a:t>учебным </a:t>
            </a:r>
            <a:r>
              <a:rPr sz="3300" dirty="0">
                <a:latin typeface="Times New Roman"/>
                <a:cs typeface="Times New Roman"/>
              </a:rPr>
              <a:t>предметам</a:t>
            </a:r>
            <a:r>
              <a:rPr sz="3300" spc="355" dirty="0">
                <a:latin typeface="Times New Roman"/>
                <a:cs typeface="Times New Roman"/>
              </a:rPr>
              <a:t>   </a:t>
            </a:r>
            <a:r>
              <a:rPr sz="3300" dirty="0">
                <a:latin typeface="Times New Roman"/>
                <a:cs typeface="Times New Roman"/>
              </a:rPr>
              <a:t>по</a:t>
            </a:r>
            <a:r>
              <a:rPr sz="3300" spc="355" dirty="0">
                <a:latin typeface="Times New Roman"/>
                <a:cs typeface="Times New Roman"/>
              </a:rPr>
              <a:t>   </a:t>
            </a:r>
            <a:r>
              <a:rPr sz="3300" dirty="0">
                <a:latin typeface="Times New Roman"/>
                <a:cs typeface="Times New Roman"/>
              </a:rPr>
              <a:t>выбору</a:t>
            </a:r>
            <a:r>
              <a:rPr sz="3300" spc="355" dirty="0">
                <a:latin typeface="Times New Roman"/>
                <a:cs typeface="Times New Roman"/>
              </a:rPr>
              <a:t>   </a:t>
            </a:r>
            <a:r>
              <a:rPr sz="3300" dirty="0">
                <a:latin typeface="Times New Roman"/>
                <a:cs typeface="Times New Roman"/>
              </a:rPr>
              <a:t>участника</a:t>
            </a:r>
            <a:r>
              <a:rPr sz="3300" spc="350" dirty="0">
                <a:latin typeface="Times New Roman"/>
                <a:cs typeface="Times New Roman"/>
              </a:rPr>
              <a:t>   </a:t>
            </a:r>
            <a:r>
              <a:rPr sz="3300" spc="-25" dirty="0">
                <a:latin typeface="Times New Roman"/>
                <a:cs typeface="Times New Roman"/>
              </a:rPr>
              <a:t>ГИА-</a:t>
            </a:r>
            <a:r>
              <a:rPr sz="3300" dirty="0">
                <a:latin typeface="Times New Roman"/>
                <a:cs typeface="Times New Roman"/>
              </a:rPr>
              <a:t>9</a:t>
            </a:r>
            <a:r>
              <a:rPr sz="3300" spc="355" dirty="0">
                <a:latin typeface="Times New Roman"/>
                <a:cs typeface="Times New Roman"/>
              </a:rPr>
              <a:t>   </a:t>
            </a:r>
            <a:r>
              <a:rPr sz="3300" dirty="0">
                <a:latin typeface="Times New Roman"/>
                <a:cs typeface="Times New Roman"/>
              </a:rPr>
              <a:t>из</a:t>
            </a:r>
            <a:r>
              <a:rPr sz="3300" spc="355" dirty="0">
                <a:latin typeface="Times New Roman"/>
                <a:cs typeface="Times New Roman"/>
              </a:rPr>
              <a:t>   </a:t>
            </a:r>
            <a:r>
              <a:rPr sz="3300" spc="-10" dirty="0">
                <a:latin typeface="Times New Roman"/>
                <a:cs typeface="Times New Roman"/>
              </a:rPr>
              <a:t>числа </a:t>
            </a:r>
            <a:r>
              <a:rPr sz="3300" dirty="0">
                <a:latin typeface="Times New Roman"/>
                <a:cs typeface="Times New Roman"/>
              </a:rPr>
              <a:t>следующих</a:t>
            </a:r>
            <a:r>
              <a:rPr sz="3300" spc="620" dirty="0">
                <a:latin typeface="Times New Roman"/>
                <a:cs typeface="Times New Roman"/>
              </a:rPr>
              <a:t> </a:t>
            </a:r>
            <a:r>
              <a:rPr sz="3300" dirty="0">
                <a:latin typeface="Times New Roman"/>
                <a:cs typeface="Times New Roman"/>
              </a:rPr>
              <a:t>учебных</a:t>
            </a:r>
            <a:r>
              <a:rPr sz="3300" spc="635" dirty="0">
                <a:latin typeface="Times New Roman"/>
                <a:cs typeface="Times New Roman"/>
              </a:rPr>
              <a:t> </a:t>
            </a:r>
            <a:r>
              <a:rPr sz="3300" dirty="0">
                <a:latin typeface="Times New Roman"/>
                <a:cs typeface="Times New Roman"/>
              </a:rPr>
              <a:t>предметов:</a:t>
            </a:r>
            <a:r>
              <a:rPr sz="3300" spc="625" dirty="0">
                <a:latin typeface="Times New Roman"/>
                <a:cs typeface="Times New Roman"/>
              </a:rPr>
              <a:t> </a:t>
            </a:r>
            <a:r>
              <a:rPr sz="3300" dirty="0">
                <a:latin typeface="Times New Roman"/>
                <a:cs typeface="Times New Roman"/>
              </a:rPr>
              <a:t>"Биология",</a:t>
            </a:r>
            <a:r>
              <a:rPr sz="3300" spc="625" dirty="0">
                <a:latin typeface="Times New Roman"/>
                <a:cs typeface="Times New Roman"/>
              </a:rPr>
              <a:t> </a:t>
            </a:r>
            <a:r>
              <a:rPr sz="3300" spc="-10" dirty="0">
                <a:latin typeface="Times New Roman"/>
                <a:cs typeface="Times New Roman"/>
              </a:rPr>
              <a:t>"География", </a:t>
            </a:r>
            <a:r>
              <a:rPr sz="3300" dirty="0">
                <a:latin typeface="Times New Roman"/>
                <a:cs typeface="Times New Roman"/>
              </a:rPr>
              <a:t>"Иностранные</a:t>
            </a:r>
            <a:r>
              <a:rPr sz="3300" spc="240" dirty="0">
                <a:latin typeface="Times New Roman"/>
                <a:cs typeface="Times New Roman"/>
              </a:rPr>
              <a:t> </a:t>
            </a:r>
            <a:r>
              <a:rPr sz="3300" dirty="0">
                <a:latin typeface="Times New Roman"/>
                <a:cs typeface="Times New Roman"/>
              </a:rPr>
              <a:t>языки"</a:t>
            </a:r>
            <a:r>
              <a:rPr sz="3300" spc="229" dirty="0">
                <a:latin typeface="Times New Roman"/>
                <a:cs typeface="Times New Roman"/>
              </a:rPr>
              <a:t> </a:t>
            </a:r>
            <a:r>
              <a:rPr sz="3300" dirty="0">
                <a:latin typeface="Times New Roman"/>
                <a:cs typeface="Times New Roman"/>
              </a:rPr>
              <a:t>(английский,</a:t>
            </a:r>
            <a:r>
              <a:rPr sz="3300" spc="235" dirty="0">
                <a:latin typeface="Times New Roman"/>
                <a:cs typeface="Times New Roman"/>
              </a:rPr>
              <a:t> </a:t>
            </a:r>
            <a:r>
              <a:rPr sz="3300" dirty="0">
                <a:latin typeface="Times New Roman"/>
                <a:cs typeface="Times New Roman"/>
              </a:rPr>
              <a:t>испанский,</a:t>
            </a:r>
            <a:r>
              <a:rPr sz="3300" spc="220" dirty="0">
                <a:latin typeface="Times New Roman"/>
                <a:cs typeface="Times New Roman"/>
              </a:rPr>
              <a:t> </a:t>
            </a:r>
            <a:r>
              <a:rPr sz="3300" dirty="0">
                <a:latin typeface="Times New Roman"/>
                <a:cs typeface="Times New Roman"/>
              </a:rPr>
              <a:t>немецкий</a:t>
            </a:r>
            <a:r>
              <a:rPr sz="3300" spc="215" dirty="0">
                <a:latin typeface="Times New Roman"/>
                <a:cs typeface="Times New Roman"/>
              </a:rPr>
              <a:t> </a:t>
            </a:r>
            <a:r>
              <a:rPr sz="3300" spc="-50" dirty="0">
                <a:latin typeface="Times New Roman"/>
                <a:cs typeface="Times New Roman"/>
              </a:rPr>
              <a:t>и </a:t>
            </a:r>
            <a:r>
              <a:rPr sz="3300" dirty="0">
                <a:latin typeface="Times New Roman"/>
                <a:cs typeface="Times New Roman"/>
              </a:rPr>
              <a:t>французский),</a:t>
            </a:r>
            <a:r>
              <a:rPr sz="3300" spc="265" dirty="0">
                <a:latin typeface="Times New Roman"/>
                <a:cs typeface="Times New Roman"/>
              </a:rPr>
              <a:t>  </a:t>
            </a:r>
            <a:r>
              <a:rPr sz="3300" dirty="0">
                <a:latin typeface="Times New Roman"/>
                <a:cs typeface="Times New Roman"/>
              </a:rPr>
              <a:t>"Информатика",</a:t>
            </a:r>
            <a:r>
              <a:rPr sz="3300" spc="265" dirty="0">
                <a:latin typeface="Times New Roman"/>
                <a:cs typeface="Times New Roman"/>
              </a:rPr>
              <a:t>  </a:t>
            </a:r>
            <a:r>
              <a:rPr sz="3300" dirty="0">
                <a:latin typeface="Times New Roman"/>
                <a:cs typeface="Times New Roman"/>
              </a:rPr>
              <a:t>"История",</a:t>
            </a:r>
            <a:r>
              <a:rPr sz="3300" spc="265" dirty="0">
                <a:latin typeface="Times New Roman"/>
                <a:cs typeface="Times New Roman"/>
              </a:rPr>
              <a:t>  </a:t>
            </a:r>
            <a:r>
              <a:rPr sz="3300" spc="-10" dirty="0">
                <a:latin typeface="Times New Roman"/>
                <a:cs typeface="Times New Roman"/>
              </a:rPr>
              <a:t>"Литература", </a:t>
            </a:r>
            <a:r>
              <a:rPr sz="3300" dirty="0">
                <a:latin typeface="Times New Roman"/>
                <a:cs typeface="Times New Roman"/>
              </a:rPr>
              <a:t>"Обществознание",</a:t>
            </a:r>
            <a:r>
              <a:rPr sz="3300" spc="-55" dirty="0">
                <a:latin typeface="Times New Roman"/>
                <a:cs typeface="Times New Roman"/>
              </a:rPr>
              <a:t> </a:t>
            </a:r>
            <a:r>
              <a:rPr sz="3300" dirty="0">
                <a:latin typeface="Times New Roman"/>
                <a:cs typeface="Times New Roman"/>
              </a:rPr>
              <a:t>"Физика",</a:t>
            </a:r>
            <a:r>
              <a:rPr sz="3300" spc="-25" dirty="0">
                <a:latin typeface="Times New Roman"/>
                <a:cs typeface="Times New Roman"/>
              </a:rPr>
              <a:t> </a:t>
            </a:r>
            <a:r>
              <a:rPr sz="3300" spc="-10" dirty="0">
                <a:latin typeface="Times New Roman"/>
                <a:cs typeface="Times New Roman"/>
              </a:rPr>
              <a:t>"Химия".</a:t>
            </a:r>
            <a:endParaRPr sz="3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8077" y="450926"/>
            <a:ext cx="9437370" cy="1057910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056640" marR="5080" indent="-1043940">
              <a:lnSpc>
                <a:spcPts val="3810"/>
              </a:lnSpc>
              <a:spcBef>
                <a:spcPts val="655"/>
              </a:spcBef>
            </a:pPr>
            <a:r>
              <a:rPr sz="3600" spc="-20" dirty="0">
                <a:solidFill>
                  <a:srgbClr val="232852"/>
                </a:solidFill>
              </a:rPr>
              <a:t>Особенности</a:t>
            </a:r>
            <a:r>
              <a:rPr sz="3600" spc="-75" dirty="0">
                <a:solidFill>
                  <a:srgbClr val="232852"/>
                </a:solidFill>
              </a:rPr>
              <a:t> </a:t>
            </a:r>
            <a:r>
              <a:rPr sz="3600" spc="-10" dirty="0">
                <a:solidFill>
                  <a:srgbClr val="232852"/>
                </a:solidFill>
              </a:rPr>
              <a:t>организации</a:t>
            </a:r>
            <a:r>
              <a:rPr sz="3600" spc="-125" dirty="0">
                <a:solidFill>
                  <a:srgbClr val="232852"/>
                </a:solidFill>
              </a:rPr>
              <a:t> </a:t>
            </a:r>
            <a:r>
              <a:rPr sz="3600" dirty="0">
                <a:solidFill>
                  <a:srgbClr val="232852"/>
                </a:solidFill>
              </a:rPr>
              <a:t>ГИА</a:t>
            </a:r>
            <a:r>
              <a:rPr sz="3600" spc="-145" dirty="0">
                <a:solidFill>
                  <a:srgbClr val="232852"/>
                </a:solidFill>
              </a:rPr>
              <a:t> </a:t>
            </a:r>
            <a:r>
              <a:rPr sz="3600" dirty="0">
                <a:solidFill>
                  <a:srgbClr val="232852"/>
                </a:solidFill>
              </a:rPr>
              <a:t>для</a:t>
            </a:r>
            <a:r>
              <a:rPr sz="3600" spc="-105" dirty="0">
                <a:solidFill>
                  <a:srgbClr val="232852"/>
                </a:solidFill>
              </a:rPr>
              <a:t> </a:t>
            </a:r>
            <a:r>
              <a:rPr sz="3600" spc="-30" dirty="0">
                <a:solidFill>
                  <a:srgbClr val="232852"/>
                </a:solidFill>
              </a:rPr>
              <a:t>учащихся </a:t>
            </a:r>
            <a:r>
              <a:rPr sz="3600" dirty="0">
                <a:solidFill>
                  <a:srgbClr val="232852"/>
                </a:solidFill>
              </a:rPr>
              <a:t>с</a:t>
            </a:r>
            <a:r>
              <a:rPr sz="3600" spc="-80" dirty="0">
                <a:solidFill>
                  <a:srgbClr val="232852"/>
                </a:solidFill>
              </a:rPr>
              <a:t> </a:t>
            </a:r>
            <a:r>
              <a:rPr sz="3600" dirty="0">
                <a:solidFill>
                  <a:srgbClr val="232852"/>
                </a:solidFill>
              </a:rPr>
              <a:t>ОВЗ,</a:t>
            </a:r>
            <a:r>
              <a:rPr sz="3600" spc="-75" dirty="0">
                <a:solidFill>
                  <a:srgbClr val="232852"/>
                </a:solidFill>
              </a:rPr>
              <a:t> </a:t>
            </a:r>
            <a:r>
              <a:rPr sz="3600" spc="-25" dirty="0">
                <a:solidFill>
                  <a:srgbClr val="232852"/>
                </a:solidFill>
              </a:rPr>
              <a:t>инвалидов,</a:t>
            </a:r>
            <a:r>
              <a:rPr sz="3600" spc="-65" dirty="0">
                <a:solidFill>
                  <a:srgbClr val="232852"/>
                </a:solidFill>
              </a:rPr>
              <a:t> </a:t>
            </a:r>
            <a:r>
              <a:rPr sz="3600" spc="-45" dirty="0">
                <a:solidFill>
                  <a:srgbClr val="232852"/>
                </a:solidFill>
              </a:rPr>
              <a:t>детей-</a:t>
            </a:r>
            <a:r>
              <a:rPr sz="3600" spc="-10" dirty="0">
                <a:solidFill>
                  <a:srgbClr val="232852"/>
                </a:solidFill>
              </a:rPr>
              <a:t>инвалидов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852932" y="1767586"/>
            <a:ext cx="108807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052195" algn="l"/>
                <a:tab pos="3361054" algn="l"/>
                <a:tab pos="3916045" algn="l"/>
                <a:tab pos="5159375" algn="l"/>
                <a:tab pos="8451850" algn="l"/>
                <a:tab pos="9041765" algn="l"/>
              </a:tabLst>
            </a:pPr>
            <a:r>
              <a:rPr sz="3200" spc="-25" dirty="0">
                <a:latin typeface="Times New Roman"/>
                <a:cs typeface="Times New Roman"/>
              </a:rPr>
              <a:t>Для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10" dirty="0">
                <a:latin typeface="Times New Roman"/>
                <a:cs typeface="Times New Roman"/>
              </a:rPr>
              <a:t>участников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50" dirty="0">
                <a:latin typeface="Times New Roman"/>
                <a:cs typeface="Times New Roman"/>
              </a:rPr>
              <a:t>с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20" dirty="0">
                <a:latin typeface="Times New Roman"/>
                <a:cs typeface="Times New Roman"/>
              </a:rPr>
              <a:t>ОВЗ,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20" dirty="0">
                <a:latin typeface="Times New Roman"/>
                <a:cs typeface="Times New Roman"/>
              </a:rPr>
              <a:t>детей-</a:t>
            </a:r>
            <a:r>
              <a:rPr sz="3200" spc="-10" dirty="0">
                <a:latin typeface="Times New Roman"/>
                <a:cs typeface="Times New Roman"/>
              </a:rPr>
              <a:t>инвалидов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50" dirty="0">
                <a:latin typeface="Times New Roman"/>
                <a:cs typeface="Times New Roman"/>
              </a:rPr>
              <a:t>и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10" dirty="0">
                <a:latin typeface="Times New Roman"/>
                <a:cs typeface="Times New Roman"/>
              </a:rPr>
              <a:t>инвалидов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2932" y="2255266"/>
            <a:ext cx="52806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466340" algn="l"/>
                <a:tab pos="3283585" algn="l"/>
              </a:tabLst>
            </a:pPr>
            <a:r>
              <a:rPr sz="3200" spc="-10" dirty="0">
                <a:latin typeface="Times New Roman"/>
                <a:cs typeface="Times New Roman"/>
              </a:rPr>
              <a:t>организация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50" dirty="0">
                <a:latin typeface="Times New Roman"/>
                <a:cs typeface="Times New Roman"/>
              </a:rPr>
              <a:t>и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10" dirty="0">
                <a:latin typeface="Times New Roman"/>
                <a:cs typeface="Times New Roman"/>
              </a:rPr>
              <a:t>проведение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52932" y="2742945"/>
            <a:ext cx="512953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080895" algn="l"/>
                <a:tab pos="4696460" algn="l"/>
              </a:tabLst>
            </a:pPr>
            <a:r>
              <a:rPr sz="3200" spc="-10" dirty="0">
                <a:latin typeface="Times New Roman"/>
                <a:cs typeface="Times New Roman"/>
              </a:rPr>
              <a:t>учетом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10" dirty="0">
                <a:latin typeface="Times New Roman"/>
                <a:cs typeface="Times New Roman"/>
              </a:rPr>
              <a:t>состояния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25" dirty="0">
                <a:latin typeface="Times New Roman"/>
                <a:cs typeface="Times New Roman"/>
              </a:rPr>
              <a:t>их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07022" y="2255266"/>
            <a:ext cx="5327015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22275" marR="5080" indent="-410209">
              <a:lnSpc>
                <a:spcPct val="100000"/>
              </a:lnSpc>
              <a:spcBef>
                <a:spcPts val="105"/>
              </a:spcBef>
              <a:tabLst>
                <a:tab pos="2062480" algn="l"/>
                <a:tab pos="2920365" algn="l"/>
                <a:tab pos="5130800" algn="l"/>
              </a:tabLst>
            </a:pPr>
            <a:r>
              <a:rPr sz="3200" spc="-10" dirty="0">
                <a:latin typeface="Times New Roman"/>
                <a:cs typeface="Times New Roman"/>
              </a:rPr>
              <a:t>экзаменов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10" dirty="0">
                <a:latin typeface="Times New Roman"/>
                <a:cs typeface="Times New Roman"/>
              </a:rPr>
              <a:t>осуществляется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50" dirty="0">
                <a:latin typeface="Times New Roman"/>
                <a:cs typeface="Times New Roman"/>
              </a:rPr>
              <a:t>с </a:t>
            </a:r>
            <a:r>
              <a:rPr sz="3200" spc="-10" dirty="0">
                <a:latin typeface="Times New Roman"/>
                <a:cs typeface="Times New Roman"/>
              </a:rPr>
              <a:t>здоровья,</a:t>
            </a:r>
            <a:r>
              <a:rPr sz="3200" dirty="0">
                <a:latin typeface="Times New Roman"/>
                <a:cs typeface="Times New Roman"/>
              </a:rPr>
              <a:t>		</a:t>
            </a:r>
            <a:r>
              <a:rPr sz="3200" spc="-10" dirty="0">
                <a:latin typeface="Times New Roman"/>
                <a:cs typeface="Times New Roman"/>
              </a:rPr>
              <a:t>особенностей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52932" y="3231007"/>
            <a:ext cx="10874375" cy="14890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30" dirty="0">
                <a:latin typeface="Times New Roman"/>
                <a:cs typeface="Times New Roman"/>
              </a:rPr>
              <a:t>психофизического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развития.</a:t>
            </a:r>
            <a:endParaRPr sz="32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tabLst>
                <a:tab pos="893444" algn="l"/>
                <a:tab pos="2246630" algn="l"/>
                <a:tab pos="3288029" algn="l"/>
                <a:tab pos="4211320" algn="l"/>
                <a:tab pos="4915535" algn="l"/>
                <a:tab pos="6101715" algn="l"/>
                <a:tab pos="6194425" algn="l"/>
                <a:tab pos="7042150" algn="l"/>
                <a:tab pos="8595360" algn="l"/>
                <a:tab pos="8930640" algn="l"/>
                <a:tab pos="10221595" algn="l"/>
              </a:tabLst>
            </a:pPr>
            <a:r>
              <a:rPr sz="3200" spc="-25" dirty="0">
                <a:latin typeface="Times New Roman"/>
                <a:cs typeface="Times New Roman"/>
              </a:rPr>
              <a:t>Для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10" dirty="0">
                <a:latin typeface="Times New Roman"/>
                <a:cs typeface="Times New Roman"/>
              </a:rPr>
              <a:t>организации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10" dirty="0">
                <a:latin typeface="Times New Roman"/>
                <a:cs typeface="Times New Roman"/>
              </a:rPr>
              <a:t>условий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10" dirty="0">
                <a:latin typeface="Times New Roman"/>
                <a:cs typeface="Times New Roman"/>
              </a:rPr>
              <a:t>и/или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10" dirty="0">
                <a:latin typeface="Times New Roman"/>
                <a:cs typeface="Times New Roman"/>
              </a:rPr>
              <a:t>специальных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10" dirty="0">
                <a:latin typeface="Times New Roman"/>
                <a:cs typeface="Times New Roman"/>
              </a:rPr>
              <a:t>условий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25" dirty="0">
                <a:latin typeface="Times New Roman"/>
                <a:cs typeface="Times New Roman"/>
              </a:rPr>
              <a:t>при </a:t>
            </a:r>
            <a:r>
              <a:rPr sz="3200" spc="-10" dirty="0">
                <a:latin typeface="Times New Roman"/>
                <a:cs typeface="Times New Roman"/>
              </a:rPr>
              <a:t>проведении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10" dirty="0">
                <a:latin typeface="Times New Roman"/>
                <a:cs typeface="Times New Roman"/>
              </a:rPr>
              <a:t>экзаменов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10" dirty="0">
                <a:latin typeface="Times New Roman"/>
                <a:cs typeface="Times New Roman"/>
              </a:rPr>
              <a:t>участнику</a:t>
            </a:r>
            <a:r>
              <a:rPr sz="3200" dirty="0">
                <a:latin typeface="Times New Roman"/>
                <a:cs typeface="Times New Roman"/>
              </a:rPr>
              <a:t>		</a:t>
            </a:r>
            <a:r>
              <a:rPr sz="3200" spc="-25" dirty="0">
                <a:latin typeface="Times New Roman"/>
                <a:cs typeface="Times New Roman"/>
              </a:rPr>
              <a:t>или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10" dirty="0">
                <a:latin typeface="Times New Roman"/>
                <a:cs typeface="Times New Roman"/>
              </a:rPr>
              <a:t>родителю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45" dirty="0">
                <a:latin typeface="Times New Roman"/>
                <a:cs typeface="Times New Roman"/>
              </a:rPr>
              <a:t>(законному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45990" y="4693742"/>
            <a:ext cx="7483475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684145" algn="l"/>
                <a:tab pos="3964304" algn="l"/>
                <a:tab pos="5752465" algn="l"/>
              </a:tabLst>
            </a:pPr>
            <a:r>
              <a:rPr sz="3200" spc="-10" dirty="0">
                <a:latin typeface="Times New Roman"/>
                <a:cs typeface="Times New Roman"/>
              </a:rPr>
              <a:t>необходимо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25" dirty="0">
                <a:latin typeface="Times New Roman"/>
                <a:cs typeface="Times New Roman"/>
              </a:rPr>
              <a:t>при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10" dirty="0">
                <a:latin typeface="Times New Roman"/>
                <a:cs typeface="Times New Roman"/>
              </a:rPr>
              <a:t>подаче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10" dirty="0">
                <a:latin typeface="Times New Roman"/>
                <a:cs typeface="Times New Roman"/>
              </a:rPr>
              <a:t>заявления</a:t>
            </a:r>
            <a:endParaRPr sz="3200">
              <a:latin typeface="Times New Roman"/>
              <a:cs typeface="Times New Roman"/>
            </a:endParaRPr>
          </a:p>
          <a:p>
            <a:pPr marL="471170">
              <a:lnSpc>
                <a:spcPct val="100000"/>
              </a:lnSpc>
            </a:pPr>
            <a:r>
              <a:rPr sz="3200" b="1" spc="-10" dirty="0">
                <a:latin typeface="Times New Roman"/>
                <a:cs typeface="Times New Roman"/>
              </a:rPr>
              <a:t>заключение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284844" y="5182006"/>
            <a:ext cx="343979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60" dirty="0">
                <a:latin typeface="Times New Roman"/>
                <a:cs typeface="Times New Roman"/>
              </a:rPr>
              <a:t>психолого-</a:t>
            </a:r>
            <a:r>
              <a:rPr sz="3200" b="1" spc="-10" dirty="0">
                <a:latin typeface="Times New Roman"/>
                <a:cs typeface="Times New Roman"/>
              </a:rPr>
              <a:t>медико-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52932" y="4693742"/>
            <a:ext cx="2891155" cy="1489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spc="-10" dirty="0">
                <a:latin typeface="Times New Roman"/>
                <a:cs typeface="Times New Roman"/>
              </a:rPr>
              <a:t>представителю) предоставить: </a:t>
            </a:r>
            <a:r>
              <a:rPr sz="3200" b="1" spc="-25" dirty="0">
                <a:latin typeface="Times New Roman"/>
                <a:cs typeface="Times New Roman"/>
              </a:rPr>
              <a:t>педагогической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13046" y="5669686"/>
            <a:ext cx="741553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68195" algn="l"/>
                <a:tab pos="3947795" algn="l"/>
                <a:tab pos="5211445" algn="l"/>
                <a:tab pos="6995795" algn="l"/>
              </a:tabLst>
            </a:pPr>
            <a:r>
              <a:rPr sz="3200" b="1" spc="-10" dirty="0">
                <a:latin typeface="Times New Roman"/>
                <a:cs typeface="Times New Roman"/>
              </a:rPr>
              <a:t>комиссии</a:t>
            </a:r>
            <a:r>
              <a:rPr sz="3200" b="1" dirty="0">
                <a:latin typeface="Times New Roman"/>
                <a:cs typeface="Times New Roman"/>
              </a:rPr>
              <a:t>	</a:t>
            </a:r>
            <a:r>
              <a:rPr sz="3200" b="1" spc="-10" dirty="0">
                <a:latin typeface="Times New Roman"/>
                <a:cs typeface="Times New Roman"/>
              </a:rPr>
              <a:t>(ПМПК)</a:t>
            </a:r>
            <a:r>
              <a:rPr sz="3200" b="1" dirty="0">
                <a:latin typeface="Times New Roman"/>
                <a:cs typeface="Times New Roman"/>
              </a:rPr>
              <a:t>	</a:t>
            </a:r>
            <a:r>
              <a:rPr sz="3200" spc="-10" dirty="0">
                <a:latin typeface="Times New Roman"/>
                <a:cs typeface="Times New Roman"/>
              </a:rPr>
              <a:t>и/или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b="1" spc="-10" dirty="0">
                <a:latin typeface="Times New Roman"/>
                <a:cs typeface="Times New Roman"/>
              </a:rPr>
              <a:t>справку</a:t>
            </a:r>
            <a:r>
              <a:rPr sz="3200" b="1" dirty="0">
                <a:latin typeface="Times New Roman"/>
                <a:cs typeface="Times New Roman"/>
              </a:rPr>
              <a:t>	</a:t>
            </a:r>
            <a:r>
              <a:rPr sz="3200" b="1" spc="-25" dirty="0">
                <a:latin typeface="Times New Roman"/>
                <a:cs typeface="Times New Roman"/>
              </a:rPr>
              <a:t>об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52932" y="6157061"/>
            <a:ext cx="535559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30" dirty="0">
                <a:latin typeface="Times New Roman"/>
                <a:cs typeface="Times New Roman"/>
              </a:rPr>
              <a:t>установлении</a:t>
            </a:r>
            <a:r>
              <a:rPr sz="3200" b="1" spc="-114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инвалидности.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9818" y="456946"/>
            <a:ext cx="1109154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2400" spc="-95" dirty="0">
                <a:solidFill>
                  <a:srgbClr val="232852"/>
                </a:solidFill>
              </a:rPr>
              <a:t>Наличие</a:t>
            </a:r>
            <a:r>
              <a:rPr sz="2400" spc="-165" dirty="0">
                <a:solidFill>
                  <a:srgbClr val="232852"/>
                </a:solidFill>
              </a:rPr>
              <a:t> </a:t>
            </a:r>
            <a:r>
              <a:rPr sz="2400" spc="-105" dirty="0">
                <a:solidFill>
                  <a:srgbClr val="232852"/>
                </a:solidFill>
              </a:rPr>
              <a:t>справки,</a:t>
            </a:r>
            <a:r>
              <a:rPr sz="2400" spc="-130" dirty="0">
                <a:solidFill>
                  <a:srgbClr val="232852"/>
                </a:solidFill>
              </a:rPr>
              <a:t> </a:t>
            </a:r>
            <a:r>
              <a:rPr sz="2400" spc="-110" dirty="0">
                <a:solidFill>
                  <a:srgbClr val="232852"/>
                </a:solidFill>
              </a:rPr>
              <a:t>подтверждающей</a:t>
            </a:r>
            <a:r>
              <a:rPr sz="2400" spc="-165" dirty="0">
                <a:solidFill>
                  <a:srgbClr val="232852"/>
                </a:solidFill>
              </a:rPr>
              <a:t> </a:t>
            </a:r>
            <a:r>
              <a:rPr sz="2400" spc="-105" dirty="0">
                <a:solidFill>
                  <a:srgbClr val="232852"/>
                </a:solidFill>
              </a:rPr>
              <a:t>инвалидность</a:t>
            </a:r>
            <a:r>
              <a:rPr sz="2400" spc="-135" dirty="0">
                <a:solidFill>
                  <a:srgbClr val="232852"/>
                </a:solidFill>
              </a:rPr>
              <a:t> </a:t>
            </a:r>
            <a:r>
              <a:rPr sz="2400" spc="-90" dirty="0">
                <a:solidFill>
                  <a:srgbClr val="232852"/>
                </a:solidFill>
              </a:rPr>
              <a:t>(для</a:t>
            </a:r>
            <a:r>
              <a:rPr sz="2400" spc="-135" dirty="0">
                <a:solidFill>
                  <a:srgbClr val="232852"/>
                </a:solidFill>
              </a:rPr>
              <a:t> </a:t>
            </a:r>
            <a:r>
              <a:rPr sz="2400" spc="-110" dirty="0">
                <a:solidFill>
                  <a:srgbClr val="232852"/>
                </a:solidFill>
              </a:rPr>
              <a:t>детей-инвалидов</a:t>
            </a:r>
            <a:r>
              <a:rPr sz="2400" spc="-160" dirty="0">
                <a:solidFill>
                  <a:srgbClr val="232852"/>
                </a:solidFill>
              </a:rPr>
              <a:t> </a:t>
            </a:r>
            <a:r>
              <a:rPr sz="2400" spc="-20" dirty="0">
                <a:solidFill>
                  <a:srgbClr val="232852"/>
                </a:solidFill>
              </a:rPr>
              <a:t>и</a:t>
            </a:r>
            <a:r>
              <a:rPr sz="2400" spc="-120" dirty="0">
                <a:solidFill>
                  <a:srgbClr val="232852"/>
                </a:solidFill>
              </a:rPr>
              <a:t> </a:t>
            </a:r>
            <a:r>
              <a:rPr sz="2400" spc="-55" dirty="0">
                <a:solidFill>
                  <a:srgbClr val="232852"/>
                </a:solidFill>
              </a:rPr>
              <a:t>инвалидов) </a:t>
            </a:r>
            <a:r>
              <a:rPr sz="2400" spc="-90" dirty="0">
                <a:solidFill>
                  <a:srgbClr val="232852"/>
                </a:solidFill>
              </a:rPr>
              <a:t>или</a:t>
            </a:r>
            <a:r>
              <a:rPr sz="2400" spc="-150" dirty="0">
                <a:solidFill>
                  <a:srgbClr val="232852"/>
                </a:solidFill>
              </a:rPr>
              <a:t> </a:t>
            </a:r>
            <a:r>
              <a:rPr sz="2400" spc="-105" dirty="0">
                <a:solidFill>
                  <a:srgbClr val="232852"/>
                </a:solidFill>
              </a:rPr>
              <a:t>копии</a:t>
            </a:r>
            <a:r>
              <a:rPr sz="2400" spc="-130" dirty="0">
                <a:solidFill>
                  <a:srgbClr val="232852"/>
                </a:solidFill>
              </a:rPr>
              <a:t> </a:t>
            </a:r>
            <a:r>
              <a:rPr sz="2400" spc="-114" dirty="0">
                <a:solidFill>
                  <a:srgbClr val="232852"/>
                </a:solidFill>
              </a:rPr>
              <a:t>рекомендаций</a:t>
            </a:r>
            <a:r>
              <a:rPr sz="2400" spc="-145" dirty="0">
                <a:solidFill>
                  <a:srgbClr val="232852"/>
                </a:solidFill>
              </a:rPr>
              <a:t> </a:t>
            </a:r>
            <a:r>
              <a:rPr sz="2400" spc="-80" dirty="0">
                <a:solidFill>
                  <a:srgbClr val="232852"/>
                </a:solidFill>
              </a:rPr>
              <a:t>ПМПК</a:t>
            </a:r>
            <a:r>
              <a:rPr sz="2400" spc="-204" dirty="0">
                <a:solidFill>
                  <a:srgbClr val="232852"/>
                </a:solidFill>
              </a:rPr>
              <a:t> </a:t>
            </a:r>
            <a:r>
              <a:rPr sz="2400" dirty="0">
                <a:solidFill>
                  <a:srgbClr val="232852"/>
                </a:solidFill>
              </a:rPr>
              <a:t>о</a:t>
            </a:r>
            <a:r>
              <a:rPr sz="2400" spc="-155" dirty="0">
                <a:solidFill>
                  <a:srgbClr val="232852"/>
                </a:solidFill>
              </a:rPr>
              <a:t> </a:t>
            </a:r>
            <a:r>
              <a:rPr sz="2400" spc="-105" dirty="0">
                <a:solidFill>
                  <a:srgbClr val="232852"/>
                </a:solidFill>
              </a:rPr>
              <a:t>создании</a:t>
            </a:r>
            <a:r>
              <a:rPr sz="2400" spc="-160" dirty="0">
                <a:solidFill>
                  <a:srgbClr val="232852"/>
                </a:solidFill>
              </a:rPr>
              <a:t> </a:t>
            </a:r>
            <a:r>
              <a:rPr sz="2400" spc="-120" dirty="0">
                <a:solidFill>
                  <a:srgbClr val="232852"/>
                </a:solidFill>
              </a:rPr>
              <a:t>условий</a:t>
            </a:r>
            <a:r>
              <a:rPr sz="2400" spc="-165" dirty="0">
                <a:solidFill>
                  <a:srgbClr val="232852"/>
                </a:solidFill>
              </a:rPr>
              <a:t> </a:t>
            </a:r>
            <a:r>
              <a:rPr sz="2400" spc="-90" dirty="0">
                <a:solidFill>
                  <a:srgbClr val="232852"/>
                </a:solidFill>
              </a:rPr>
              <a:t>при</a:t>
            </a:r>
            <a:r>
              <a:rPr sz="2400" spc="-145" dirty="0">
                <a:solidFill>
                  <a:srgbClr val="232852"/>
                </a:solidFill>
              </a:rPr>
              <a:t> </a:t>
            </a:r>
            <a:r>
              <a:rPr sz="2400" spc="-114" dirty="0">
                <a:solidFill>
                  <a:srgbClr val="232852"/>
                </a:solidFill>
              </a:rPr>
              <a:t>проведении</a:t>
            </a:r>
            <a:r>
              <a:rPr sz="2400" spc="-160" dirty="0">
                <a:solidFill>
                  <a:srgbClr val="232852"/>
                </a:solidFill>
              </a:rPr>
              <a:t> </a:t>
            </a:r>
            <a:r>
              <a:rPr sz="2400" spc="-25" dirty="0">
                <a:solidFill>
                  <a:srgbClr val="232852"/>
                </a:solidFill>
              </a:rPr>
              <a:t>ГИА</a:t>
            </a:r>
            <a:endParaRPr sz="2400"/>
          </a:p>
          <a:p>
            <a:pPr marR="2540" algn="ctr">
              <a:lnSpc>
                <a:spcPct val="100000"/>
              </a:lnSpc>
            </a:pPr>
            <a:r>
              <a:rPr sz="2400" spc="-90" dirty="0">
                <a:solidFill>
                  <a:srgbClr val="232852"/>
                </a:solidFill>
              </a:rPr>
              <a:t>(для</a:t>
            </a:r>
            <a:r>
              <a:rPr sz="2400" spc="-160" dirty="0">
                <a:solidFill>
                  <a:srgbClr val="232852"/>
                </a:solidFill>
              </a:rPr>
              <a:t> </a:t>
            </a:r>
            <a:r>
              <a:rPr sz="2400" spc="-110" dirty="0">
                <a:solidFill>
                  <a:srgbClr val="232852"/>
                </a:solidFill>
              </a:rPr>
              <a:t>участников</a:t>
            </a:r>
            <a:r>
              <a:rPr sz="2400" spc="-165" dirty="0">
                <a:solidFill>
                  <a:srgbClr val="232852"/>
                </a:solidFill>
              </a:rPr>
              <a:t> </a:t>
            </a:r>
            <a:r>
              <a:rPr sz="2400" dirty="0">
                <a:solidFill>
                  <a:srgbClr val="232852"/>
                </a:solidFill>
              </a:rPr>
              <a:t>с</a:t>
            </a:r>
            <a:r>
              <a:rPr sz="2400" spc="-155" dirty="0">
                <a:solidFill>
                  <a:srgbClr val="232852"/>
                </a:solidFill>
              </a:rPr>
              <a:t> </a:t>
            </a:r>
            <a:r>
              <a:rPr sz="2400" spc="-85" dirty="0">
                <a:solidFill>
                  <a:srgbClr val="232852"/>
                </a:solidFill>
              </a:rPr>
              <a:t>ОВЗ)</a:t>
            </a:r>
            <a:r>
              <a:rPr sz="2400" spc="-190" dirty="0">
                <a:solidFill>
                  <a:srgbClr val="232852"/>
                </a:solidFill>
              </a:rPr>
              <a:t> </a:t>
            </a:r>
            <a:r>
              <a:rPr sz="2400" spc="-105" dirty="0">
                <a:solidFill>
                  <a:srgbClr val="232852"/>
                </a:solidFill>
              </a:rPr>
              <a:t>обеспечивает</a:t>
            </a:r>
            <a:r>
              <a:rPr sz="2400" spc="-195" dirty="0">
                <a:solidFill>
                  <a:srgbClr val="232852"/>
                </a:solidFill>
              </a:rPr>
              <a:t> </a:t>
            </a:r>
            <a:r>
              <a:rPr sz="2400" spc="-105" dirty="0">
                <a:solidFill>
                  <a:srgbClr val="232852"/>
                </a:solidFill>
              </a:rPr>
              <a:t>участнику</a:t>
            </a:r>
            <a:r>
              <a:rPr sz="2400" spc="-165" dirty="0">
                <a:solidFill>
                  <a:srgbClr val="232852"/>
                </a:solidFill>
              </a:rPr>
              <a:t> </a:t>
            </a:r>
            <a:r>
              <a:rPr sz="2400" spc="-110" dirty="0">
                <a:solidFill>
                  <a:srgbClr val="232852"/>
                </a:solidFill>
              </a:rPr>
              <a:t>ГИА-</a:t>
            </a:r>
            <a:r>
              <a:rPr sz="2400" spc="-25" dirty="0">
                <a:solidFill>
                  <a:srgbClr val="232852"/>
                </a:solidFill>
              </a:rPr>
              <a:t>9:</a:t>
            </a:r>
            <a:endParaRPr sz="2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03250" y="1670050"/>
          <a:ext cx="11049000" cy="4879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4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4535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сокращение</a:t>
                      </a:r>
                      <a:r>
                        <a:rPr sz="2000" b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количества</a:t>
                      </a:r>
                      <a:r>
                        <a:rPr sz="20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сдаваемых</a:t>
                      </a:r>
                      <a:r>
                        <a:rPr sz="20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экзаменов</a:t>
                      </a:r>
                      <a:r>
                        <a:rPr sz="2000" b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20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двух</a:t>
                      </a:r>
                      <a:r>
                        <a:rPr sz="20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обязательных</a:t>
                      </a:r>
                      <a:r>
                        <a:rPr sz="20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учебных</a:t>
                      </a:r>
                      <a:r>
                        <a:rPr sz="2000" b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предметов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(по</a:t>
                      </a:r>
                      <a:r>
                        <a:rPr sz="20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20" dirty="0">
                          <a:latin typeface="Times New Roman"/>
                          <a:cs typeface="Times New Roman"/>
                        </a:rPr>
                        <a:t>русскому</a:t>
                      </a:r>
                      <a:r>
                        <a:rPr sz="20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языку</a:t>
                      </a:r>
                      <a:r>
                        <a:rPr sz="20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0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20" dirty="0">
                          <a:latin typeface="Times New Roman"/>
                          <a:cs typeface="Times New Roman"/>
                        </a:rPr>
                        <a:t>математике)</a:t>
                      </a:r>
                      <a:r>
                        <a:rPr sz="20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(по</a:t>
                      </a:r>
                      <a:r>
                        <a:rPr sz="20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желанию);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CC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405">
                <a:tc>
                  <a:txBody>
                    <a:bodyPr/>
                    <a:lstStyle/>
                    <a:p>
                      <a:pPr marL="4703445" marR="254000" indent="-444309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изменение</a:t>
                      </a:r>
                      <a:r>
                        <a:rPr sz="20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формы</a:t>
                      </a:r>
                      <a:r>
                        <a:rPr sz="20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сдачи</a:t>
                      </a:r>
                      <a:r>
                        <a:rPr sz="20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экзаменов</a:t>
                      </a:r>
                      <a:r>
                        <a:rPr sz="2000" b="1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(ГВЭ),</a:t>
                      </a:r>
                      <a:r>
                        <a:rPr sz="20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проведение</a:t>
                      </a:r>
                      <a:r>
                        <a:rPr sz="2000" b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ГВЭ</a:t>
                      </a:r>
                      <a:r>
                        <a:rPr sz="20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20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письменной</a:t>
                      </a:r>
                      <a:r>
                        <a:rPr sz="2000" b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или</a:t>
                      </a:r>
                      <a:r>
                        <a:rPr sz="20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устной</a:t>
                      </a:r>
                      <a:r>
                        <a:rPr sz="2000" b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форме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(по</a:t>
                      </a:r>
                      <a:r>
                        <a:rPr sz="20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желанию);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605">
                <a:tc>
                  <a:txBody>
                    <a:bodyPr/>
                    <a:lstStyle/>
                    <a:p>
                      <a:pPr marL="3568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увеличение</a:t>
                      </a:r>
                      <a:r>
                        <a:rPr sz="2000" b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продолжительности</a:t>
                      </a:r>
                      <a:r>
                        <a:rPr sz="20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25" dirty="0">
                          <a:latin typeface="Times New Roman"/>
                          <a:cs typeface="Times New Roman"/>
                        </a:rPr>
                        <a:t>итогового</a:t>
                      </a:r>
                      <a:r>
                        <a:rPr sz="20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собеседования</a:t>
                      </a:r>
                      <a:r>
                        <a:rPr sz="2000" b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2000" b="1" spc="-20" dirty="0">
                          <a:latin typeface="Times New Roman"/>
                          <a:cs typeface="Times New Roman"/>
                        </a:rPr>
                        <a:t> русскому</a:t>
                      </a:r>
                      <a:r>
                        <a:rPr sz="20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языку</a:t>
                      </a:r>
                      <a:r>
                        <a:rPr sz="20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20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sz="20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минут;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marL="4865370" marR="615315" indent="-42449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увеличение</a:t>
                      </a:r>
                      <a:r>
                        <a:rPr sz="20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продолжительности</a:t>
                      </a:r>
                      <a:r>
                        <a:rPr sz="20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экзаменов</a:t>
                      </a:r>
                      <a:r>
                        <a:rPr sz="20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соответствующим</a:t>
                      </a:r>
                      <a:r>
                        <a:rPr sz="20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учебным</a:t>
                      </a:r>
                      <a:r>
                        <a:rPr sz="20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предметам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на 1,5</a:t>
                      </a:r>
                      <a:r>
                        <a:rPr sz="20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часа;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увеличение</a:t>
                      </a:r>
                      <a:r>
                        <a:rPr sz="2000" b="1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продолжительности</a:t>
                      </a:r>
                      <a:r>
                        <a:rPr sz="20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ОГЭ</a:t>
                      </a:r>
                      <a:r>
                        <a:rPr sz="20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20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иностранным</a:t>
                      </a:r>
                      <a:r>
                        <a:rPr sz="20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языкам</a:t>
                      </a:r>
                      <a:r>
                        <a:rPr sz="20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(раздел</a:t>
                      </a:r>
                      <a:r>
                        <a:rPr sz="20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«Говорение»)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sz="20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минут);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0405">
                <a:tc>
                  <a:txBody>
                    <a:bodyPr/>
                    <a:lstStyle/>
                    <a:p>
                      <a:pPr marL="2357755" marR="1097915" indent="-125158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организация</a:t>
                      </a:r>
                      <a:r>
                        <a:rPr sz="20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питания</a:t>
                      </a:r>
                      <a:r>
                        <a:rPr sz="20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0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перерывов</a:t>
                      </a:r>
                      <a:r>
                        <a:rPr sz="20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20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проведения</a:t>
                      </a:r>
                      <a:r>
                        <a:rPr sz="20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20" dirty="0">
                          <a:latin typeface="Times New Roman"/>
                          <a:cs typeface="Times New Roman"/>
                        </a:rPr>
                        <a:t>необходимых</a:t>
                      </a:r>
                      <a:r>
                        <a:rPr sz="2000" b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лечебных</a:t>
                      </a:r>
                      <a:r>
                        <a:rPr sz="20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50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профилактических</a:t>
                      </a:r>
                      <a:r>
                        <a:rPr sz="20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мероприятий</a:t>
                      </a:r>
                      <a:r>
                        <a:rPr sz="20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(при</a:t>
                      </a:r>
                      <a:r>
                        <a:rPr sz="20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необходимости);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56310">
                <a:tc>
                  <a:txBody>
                    <a:bodyPr/>
                    <a:lstStyle/>
                    <a:p>
                      <a:pPr marL="4397375" marR="275590" indent="-41173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беспрепятственный</a:t>
                      </a:r>
                      <a:r>
                        <a:rPr sz="20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доступ</a:t>
                      </a:r>
                      <a:r>
                        <a:rPr sz="2000" b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20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25" dirty="0">
                          <a:latin typeface="Times New Roman"/>
                          <a:cs typeface="Times New Roman"/>
                        </a:rPr>
                        <a:t>аудиторию,</a:t>
                      </a:r>
                      <a:r>
                        <a:rPr sz="20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иные</a:t>
                      </a:r>
                      <a:r>
                        <a:rPr sz="20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помещения;</a:t>
                      </a:r>
                      <a:r>
                        <a:rPr sz="20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25" dirty="0">
                          <a:latin typeface="Times New Roman"/>
                          <a:cs typeface="Times New Roman"/>
                        </a:rPr>
                        <a:t>аудитория</a:t>
                      </a:r>
                      <a:r>
                        <a:rPr sz="20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20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первом</a:t>
                      </a:r>
                      <a:r>
                        <a:rPr sz="20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этаже</a:t>
                      </a:r>
                      <a:r>
                        <a:rPr sz="20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25" dirty="0">
                          <a:latin typeface="Times New Roman"/>
                          <a:cs typeface="Times New Roman"/>
                        </a:rPr>
                        <a:t>при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отсутствии</a:t>
                      </a:r>
                      <a:r>
                        <a:rPr sz="2000" b="1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лифтов.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2362</Words>
  <Application>Microsoft Office PowerPoint</Application>
  <PresentationFormat>Широкоэкранный</PresentationFormat>
  <Paragraphs>312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1" baseType="lpstr">
      <vt:lpstr>Arial</vt:lpstr>
      <vt:lpstr>Arial MT</vt:lpstr>
      <vt:lpstr>Calibri</vt:lpstr>
      <vt:lpstr>Georgia</vt:lpstr>
      <vt:lpstr>Microsoft Sans Serif</vt:lpstr>
      <vt:lpstr>Times New Roman</vt:lpstr>
      <vt:lpstr>Wingdings</vt:lpstr>
      <vt:lpstr>Office Theme</vt:lpstr>
      <vt:lpstr>Государственная итоговая аттестация по образовательным программам основного общего образования в 2025 году</vt:lpstr>
      <vt:lpstr>Нормативные правовые документы</vt:lpstr>
      <vt:lpstr>Порядок проведения ГИА в 2025 году</vt:lpstr>
      <vt:lpstr>ПРЕДМЕТЫ</vt:lpstr>
      <vt:lpstr>Редакция от 13 апреля 2024 Приказ Минпросвещения России, Рособрнадзора от 09.02.2024 № 89/208</vt:lpstr>
      <vt:lpstr>Презентация PowerPoint</vt:lpstr>
      <vt:lpstr>Презентация PowerPoint</vt:lpstr>
      <vt:lpstr>Особенности организации ГИА для учащихся с ОВЗ, инвалидов, детей-инвалидов</vt:lpstr>
      <vt:lpstr>Наличие справки, подтверждающей инвалидность (для детей-инвалидов и инвалидов) или копии рекомендаций ПМПК о создании условий при проведении ГИА (для участников с ОВЗ) обеспечивает участнику ГИА-9:</vt:lpstr>
      <vt:lpstr>Наличие копии заключения ПМПК о создании условий при проведении ГИА дополнительно обеспечивает участнику ГИА-9 создание следующих специальных условий проведения экзамена:</vt:lpstr>
      <vt:lpstr>Допуск к ГИА</vt:lpstr>
      <vt:lpstr>ИТОГОВОЕ СОБЕСЕДОВАНИЕ</vt:lpstr>
      <vt:lpstr>Презентация PowerPoint</vt:lpstr>
      <vt:lpstr>Получение аттестата об основном общем образовании</vt:lpstr>
      <vt:lpstr>Продолжительность проведения ОГЭ/ГВЭ</vt:lpstr>
      <vt:lpstr>Дополнительные материалы, разрешенные для использования на экзамене</vt:lpstr>
      <vt:lpstr>Особенности ГИА по математике</vt:lpstr>
      <vt:lpstr>Особенности проведения ОГЭ по предметам</vt:lpstr>
      <vt:lpstr>Сроки проведения ГИА</vt:lpstr>
      <vt:lpstr>Опубликованы проекты расписания ЕГЭ, ОГЭ и ГВЭ на 2025 год</vt:lpstr>
      <vt:lpstr>Порядок проведения ГИА</vt:lpstr>
      <vt:lpstr>ЗАПРЕЩЕНО</vt:lpstr>
      <vt:lpstr>Повторная сдача ГИА</vt:lpstr>
      <vt:lpstr>Презентация PowerPoint</vt:lpstr>
      <vt:lpstr>Презентация PowerPoint</vt:lpstr>
      <vt:lpstr>Апелляция</vt:lpstr>
      <vt:lpstr>АПЕЛЛЯЦИЯ НА 1 ЧАСТЬ НЕ ПОДАЁТСЯ</vt:lpstr>
      <vt:lpstr>Шкала перевода первичных баллов в пятибалльную систему</vt:lpstr>
      <vt:lpstr>ИТОГОВЫЕ ОЦЕНКИ</vt:lpstr>
      <vt:lpstr>Регистрация на участие в ГИА</vt:lpstr>
      <vt:lpstr>Предварительный выбор предметов ОГЭ</vt:lpstr>
      <vt:lpstr>Информационные ресурсы по вопросам ГИА</vt:lpstr>
      <vt:lpstr>Родители обязаны обеспечить получение ребенком общего образования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Monstr_Cat Monstrob</cp:lastModifiedBy>
  <cp:revision>3</cp:revision>
  <dcterms:created xsi:type="dcterms:W3CDTF">2025-01-17T06:28:06Z</dcterms:created>
  <dcterms:modified xsi:type="dcterms:W3CDTF">2025-01-19T10:37:16Z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2024-11-25T00:00:00Z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2025-01-17T00:00:00Z</vt:filetime>
  </property>
  <property fmtid="{D5CDD505-2E9C-101B-9397-08002B2CF9AE}" pid="5" name="Producer">
    <vt:lpwstr>Microsoft® PowerPoint® 2016</vt:lpwstr>
  </property>
</Properties>
</file>