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20" y="3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0033" y="1465529"/>
            <a:ext cx="10245090" cy="3380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E57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52980" y="4819650"/>
            <a:ext cx="8689340" cy="1367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E57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E57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E57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365760"/>
          </a:xfrm>
          <a:custGeom>
            <a:avLst/>
            <a:gdLst/>
            <a:ahLst/>
            <a:cxnLst/>
            <a:rect l="l" t="t" r="r" b="b"/>
            <a:pathLst>
              <a:path w="12192000" h="365760">
                <a:moveTo>
                  <a:pt x="12192000" y="0"/>
                </a:moveTo>
                <a:lnTo>
                  <a:pt x="0" y="0"/>
                </a:lnTo>
                <a:lnTo>
                  <a:pt x="0" y="365760"/>
                </a:lnTo>
                <a:lnTo>
                  <a:pt x="12192000" y="3657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19D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1914"/>
            <a:ext cx="10815319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E57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150" y="2243201"/>
            <a:ext cx="11336020" cy="3387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itogovoye-sobesedovaniy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ov.ru/press/5952/opublikovany-proekty-raspisaniya-ege-oge-i-gve-na-2023-god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9600" y="492251"/>
            <a:ext cx="3127248" cy="16764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2634" y="2845688"/>
            <a:ext cx="10078085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9470" marR="2097405" algn="ctr">
              <a:lnSpc>
                <a:spcPct val="100000"/>
              </a:lnSpc>
              <a:spcBef>
                <a:spcPts val="95"/>
              </a:spcBef>
            </a:pPr>
            <a:r>
              <a:rPr spc="-775" dirty="0">
                <a:solidFill>
                  <a:srgbClr val="006EC0"/>
                </a:solidFill>
              </a:rPr>
              <a:t>Г</a:t>
            </a:r>
            <a:r>
              <a:rPr spc="95" dirty="0">
                <a:solidFill>
                  <a:srgbClr val="006EC0"/>
                </a:solidFill>
              </a:rPr>
              <a:t>о</a:t>
            </a:r>
            <a:r>
              <a:rPr spc="-135" dirty="0">
                <a:solidFill>
                  <a:srgbClr val="006EC0"/>
                </a:solidFill>
              </a:rPr>
              <a:t>с</a:t>
            </a:r>
            <a:r>
              <a:rPr spc="-545" dirty="0">
                <a:solidFill>
                  <a:srgbClr val="006EC0"/>
                </a:solidFill>
              </a:rPr>
              <a:t>у</a:t>
            </a:r>
            <a:r>
              <a:rPr spc="-50" dirty="0">
                <a:solidFill>
                  <a:srgbClr val="006EC0"/>
                </a:solidFill>
              </a:rPr>
              <a:t>д</a:t>
            </a:r>
            <a:r>
              <a:rPr spc="-35" dirty="0">
                <a:solidFill>
                  <a:srgbClr val="006EC0"/>
                </a:solidFill>
              </a:rPr>
              <a:t>а</a:t>
            </a:r>
            <a:r>
              <a:rPr spc="-40" dirty="0">
                <a:solidFill>
                  <a:srgbClr val="006EC0"/>
                </a:solidFill>
              </a:rPr>
              <a:t>рс</a:t>
            </a:r>
            <a:r>
              <a:rPr spc="-25" dirty="0">
                <a:solidFill>
                  <a:srgbClr val="006EC0"/>
                </a:solidFill>
              </a:rPr>
              <a:t>т</a:t>
            </a:r>
            <a:r>
              <a:rPr spc="-75" dirty="0">
                <a:solidFill>
                  <a:srgbClr val="006EC0"/>
                </a:solidFill>
              </a:rPr>
              <a:t>в</a:t>
            </a:r>
            <a:r>
              <a:rPr spc="-40" dirty="0">
                <a:solidFill>
                  <a:srgbClr val="006EC0"/>
                </a:solidFill>
              </a:rPr>
              <a:t>е</a:t>
            </a:r>
            <a:r>
              <a:rPr spc="-35" dirty="0">
                <a:solidFill>
                  <a:srgbClr val="006EC0"/>
                </a:solidFill>
              </a:rPr>
              <a:t>нна</a:t>
            </a:r>
            <a:r>
              <a:rPr spc="-10" dirty="0">
                <a:solidFill>
                  <a:srgbClr val="006EC0"/>
                </a:solidFill>
              </a:rPr>
              <a:t>я</a:t>
            </a:r>
            <a:r>
              <a:rPr spc="-100" dirty="0">
                <a:solidFill>
                  <a:srgbClr val="006EC0"/>
                </a:solidFill>
              </a:rPr>
              <a:t> </a:t>
            </a:r>
            <a:r>
              <a:rPr spc="-60" dirty="0">
                <a:solidFill>
                  <a:srgbClr val="006EC0"/>
                </a:solidFill>
              </a:rPr>
              <a:t>итоговая </a:t>
            </a:r>
            <a:r>
              <a:rPr spc="-10" dirty="0">
                <a:solidFill>
                  <a:srgbClr val="006EC0"/>
                </a:solidFill>
              </a:rPr>
              <a:t>аттестация</a:t>
            </a:r>
          </a:p>
          <a:p>
            <a:pPr marL="12700" marR="5080" algn="ctr">
              <a:lnSpc>
                <a:spcPct val="100000"/>
              </a:lnSpc>
            </a:pPr>
            <a:r>
              <a:rPr dirty="0">
                <a:solidFill>
                  <a:srgbClr val="006EC0"/>
                </a:solidFill>
              </a:rPr>
              <a:t>по</a:t>
            </a:r>
            <a:r>
              <a:rPr spc="-125" dirty="0">
                <a:solidFill>
                  <a:srgbClr val="006EC0"/>
                </a:solidFill>
              </a:rPr>
              <a:t> </a:t>
            </a:r>
            <a:r>
              <a:rPr spc="-60" dirty="0">
                <a:solidFill>
                  <a:srgbClr val="006EC0"/>
                </a:solidFill>
              </a:rPr>
              <a:t>образовательным</a:t>
            </a:r>
            <a:r>
              <a:rPr spc="-85" dirty="0">
                <a:solidFill>
                  <a:srgbClr val="006EC0"/>
                </a:solidFill>
              </a:rPr>
              <a:t> </a:t>
            </a:r>
            <a:r>
              <a:rPr spc="-30" dirty="0">
                <a:solidFill>
                  <a:srgbClr val="006EC0"/>
                </a:solidFill>
              </a:rPr>
              <a:t>программам</a:t>
            </a:r>
            <a:r>
              <a:rPr spc="-135" dirty="0">
                <a:solidFill>
                  <a:srgbClr val="006EC0"/>
                </a:solidFill>
              </a:rPr>
              <a:t> </a:t>
            </a:r>
            <a:r>
              <a:rPr spc="-10" dirty="0">
                <a:solidFill>
                  <a:srgbClr val="006EC0"/>
                </a:solidFill>
              </a:rPr>
              <a:t>основного </a:t>
            </a:r>
            <a:r>
              <a:rPr spc="-50" dirty="0">
                <a:solidFill>
                  <a:srgbClr val="006EC0"/>
                </a:solidFill>
              </a:rPr>
              <a:t>общего</a:t>
            </a:r>
            <a:r>
              <a:rPr spc="-125" dirty="0">
                <a:solidFill>
                  <a:srgbClr val="006EC0"/>
                </a:solidFill>
              </a:rPr>
              <a:t> </a:t>
            </a:r>
            <a:r>
              <a:rPr spc="-45" dirty="0">
                <a:solidFill>
                  <a:srgbClr val="006EC0"/>
                </a:solidFill>
              </a:rPr>
              <a:t>образования</a:t>
            </a:r>
            <a:r>
              <a:rPr spc="-175" dirty="0">
                <a:solidFill>
                  <a:srgbClr val="006EC0"/>
                </a:solidFill>
              </a:rPr>
              <a:t> </a:t>
            </a:r>
            <a:r>
              <a:rPr dirty="0">
                <a:solidFill>
                  <a:srgbClr val="006EC0"/>
                </a:solidFill>
              </a:rPr>
              <a:t>в</a:t>
            </a:r>
            <a:r>
              <a:rPr spc="-130" dirty="0">
                <a:solidFill>
                  <a:srgbClr val="006EC0"/>
                </a:solidFill>
              </a:rPr>
              <a:t> </a:t>
            </a:r>
            <a:r>
              <a:rPr dirty="0">
                <a:solidFill>
                  <a:srgbClr val="006EC0"/>
                </a:solidFill>
              </a:rPr>
              <a:t>2025</a:t>
            </a:r>
            <a:r>
              <a:rPr spc="-130" dirty="0">
                <a:solidFill>
                  <a:srgbClr val="006EC0"/>
                </a:solidFill>
              </a:rPr>
              <a:t> </a:t>
            </a:r>
            <a:r>
              <a:rPr spc="-20" dirty="0">
                <a:solidFill>
                  <a:srgbClr val="006EC0"/>
                </a:solidFill>
              </a:rPr>
              <a:t>году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2426" y="616965"/>
            <a:ext cx="104552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232852"/>
                </a:solidFill>
              </a:rPr>
              <a:t>Наличие</a:t>
            </a:r>
            <a:r>
              <a:rPr sz="2400" spc="-18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копии</a:t>
            </a:r>
            <a:r>
              <a:rPr sz="2400" spc="-135" dirty="0">
                <a:solidFill>
                  <a:srgbClr val="232852"/>
                </a:solidFill>
              </a:rPr>
              <a:t> </a:t>
            </a:r>
            <a:r>
              <a:rPr sz="2400" spc="-114" dirty="0">
                <a:solidFill>
                  <a:srgbClr val="232852"/>
                </a:solidFill>
              </a:rPr>
              <a:t>заключения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80" dirty="0">
                <a:solidFill>
                  <a:srgbClr val="232852"/>
                </a:solidFill>
              </a:rPr>
              <a:t>ПМПК</a:t>
            </a:r>
            <a:r>
              <a:rPr sz="2400" spc="-200" dirty="0">
                <a:solidFill>
                  <a:srgbClr val="232852"/>
                </a:solidFill>
              </a:rPr>
              <a:t> </a:t>
            </a:r>
            <a:r>
              <a:rPr sz="2400" dirty="0">
                <a:solidFill>
                  <a:srgbClr val="232852"/>
                </a:solidFill>
              </a:rPr>
              <a:t>о</a:t>
            </a:r>
            <a:r>
              <a:rPr sz="2400" spc="-15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создании</a:t>
            </a:r>
            <a:r>
              <a:rPr sz="2400" spc="-160" dirty="0">
                <a:solidFill>
                  <a:srgbClr val="232852"/>
                </a:solidFill>
              </a:rPr>
              <a:t> </a:t>
            </a:r>
            <a:r>
              <a:rPr sz="2400" spc="-120" dirty="0">
                <a:solidFill>
                  <a:srgbClr val="232852"/>
                </a:solidFill>
              </a:rPr>
              <a:t>условий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90" dirty="0">
                <a:solidFill>
                  <a:srgbClr val="232852"/>
                </a:solidFill>
              </a:rPr>
              <a:t>при</a:t>
            </a:r>
            <a:r>
              <a:rPr sz="2400" spc="-145" dirty="0">
                <a:solidFill>
                  <a:srgbClr val="232852"/>
                </a:solidFill>
              </a:rPr>
              <a:t> </a:t>
            </a:r>
            <a:r>
              <a:rPr sz="2400" spc="-114" dirty="0">
                <a:solidFill>
                  <a:srgbClr val="232852"/>
                </a:solidFill>
              </a:rPr>
              <a:t>проведении</a:t>
            </a:r>
            <a:r>
              <a:rPr sz="2400" spc="-145" dirty="0">
                <a:solidFill>
                  <a:srgbClr val="232852"/>
                </a:solidFill>
              </a:rPr>
              <a:t> </a:t>
            </a:r>
            <a:r>
              <a:rPr sz="2400" spc="-25" dirty="0">
                <a:solidFill>
                  <a:srgbClr val="232852"/>
                </a:solidFill>
              </a:rPr>
              <a:t>ГИА </a:t>
            </a:r>
            <a:r>
              <a:rPr sz="2400" spc="-110" dirty="0">
                <a:solidFill>
                  <a:srgbClr val="232852"/>
                </a:solidFill>
              </a:rPr>
              <a:t>дополнительно</a:t>
            </a:r>
            <a:r>
              <a:rPr sz="2400" spc="-125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обеспечивает</a:t>
            </a:r>
            <a:r>
              <a:rPr sz="2400" spc="-15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участнику</a:t>
            </a:r>
            <a:r>
              <a:rPr sz="2400" spc="-150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ГИА-</a:t>
            </a:r>
            <a:r>
              <a:rPr sz="2400" dirty="0">
                <a:solidFill>
                  <a:srgbClr val="232852"/>
                </a:solidFill>
              </a:rPr>
              <a:t>9</a:t>
            </a:r>
            <a:r>
              <a:rPr sz="2400" spc="-140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создание</a:t>
            </a:r>
            <a:r>
              <a:rPr sz="2400" spc="-13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следующих</a:t>
            </a:r>
            <a:r>
              <a:rPr sz="2400" spc="-150" dirty="0">
                <a:solidFill>
                  <a:srgbClr val="232852"/>
                </a:solidFill>
              </a:rPr>
              <a:t> </a:t>
            </a:r>
            <a:r>
              <a:rPr sz="2400" spc="-65" dirty="0">
                <a:solidFill>
                  <a:srgbClr val="232852"/>
                </a:solidFill>
              </a:rPr>
              <a:t>специальных </a:t>
            </a:r>
            <a:r>
              <a:rPr sz="2400" spc="-120" dirty="0">
                <a:solidFill>
                  <a:srgbClr val="232852"/>
                </a:solidFill>
              </a:rPr>
              <a:t>условий</a:t>
            </a:r>
            <a:r>
              <a:rPr sz="2400" spc="-140" dirty="0">
                <a:solidFill>
                  <a:srgbClr val="232852"/>
                </a:solidFill>
              </a:rPr>
              <a:t> </a:t>
            </a:r>
            <a:r>
              <a:rPr sz="2400" spc="-114" dirty="0">
                <a:solidFill>
                  <a:srgbClr val="232852"/>
                </a:solidFill>
              </a:rPr>
              <a:t>проведения</a:t>
            </a:r>
            <a:r>
              <a:rPr sz="2400" spc="-140" dirty="0">
                <a:solidFill>
                  <a:srgbClr val="232852"/>
                </a:solidFill>
              </a:rPr>
              <a:t> </a:t>
            </a:r>
            <a:r>
              <a:rPr sz="2400" spc="-10" dirty="0">
                <a:solidFill>
                  <a:srgbClr val="232852"/>
                </a:solidFill>
              </a:rPr>
              <a:t>экзамена: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974850"/>
          <a:ext cx="11329035" cy="4364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9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0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присутствие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ассистента,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ассистента-сурдопереводчика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(для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глухих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слабослышащих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участников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ГИА-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9);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10153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выполнение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письменной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экзаменационной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работы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компьютере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желанию);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20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аудиторий</a:t>
                      </a:r>
                      <a:r>
                        <a:rPr sz="20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увеличительными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устройствами;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3364229" marR="2221865" indent="-11360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индивидуальное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равномерное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освещение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менее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люкс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(для</a:t>
                      </a:r>
                      <a:r>
                        <a:rPr sz="20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слабовидящих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участников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ГИА-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9);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копирование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экзаменационных</a:t>
                      </a:r>
                      <a:r>
                        <a:rPr sz="20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материалов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увеличенном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размере;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9042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оформление</a:t>
                      </a:r>
                      <a:r>
                        <a:rPr sz="20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экзаменационных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материалов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рельефно-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точечным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шрифтом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Брайля;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725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индивидуальной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(или)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коллективной)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звукоусиливающей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аппаратурой;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организация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ППЭ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дому/на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базе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медицинской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организации;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12973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использование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необходимых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технических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средств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выполнения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заданий.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Допуск</a:t>
            </a:r>
            <a:r>
              <a:rPr sz="5400" spc="-140" dirty="0"/>
              <a:t> </a:t>
            </a:r>
            <a:r>
              <a:rPr sz="5400" dirty="0"/>
              <a:t>к</a:t>
            </a:r>
            <a:r>
              <a:rPr sz="5400" spc="-135" dirty="0"/>
              <a:t> </a:t>
            </a:r>
            <a:r>
              <a:rPr sz="5400" spc="-25" dirty="0"/>
              <a:t>ГИА</a:t>
            </a:r>
            <a:endParaRPr sz="5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38290" y="765346"/>
            <a:ext cx="4409334" cy="2235795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901949" y="1587749"/>
            <a:ext cx="4598670" cy="1474470"/>
            <a:chOff x="901949" y="1587749"/>
            <a:chExt cx="4598670" cy="1474470"/>
          </a:xfrm>
        </p:grpSpPr>
        <p:sp>
          <p:nvSpPr>
            <p:cNvPr id="5" name="object 5"/>
            <p:cNvSpPr/>
            <p:nvPr/>
          </p:nvSpPr>
          <p:spPr>
            <a:xfrm>
              <a:off x="915162" y="1600962"/>
              <a:ext cx="4572000" cy="1447800"/>
            </a:xfrm>
            <a:custGeom>
              <a:avLst/>
              <a:gdLst/>
              <a:ahLst/>
              <a:cxnLst/>
              <a:rect l="l" t="t" r="r" b="b"/>
              <a:pathLst>
                <a:path w="4572000" h="1447800">
                  <a:moveTo>
                    <a:pt x="4330700" y="0"/>
                  </a:moveTo>
                  <a:lnTo>
                    <a:pt x="241300" y="0"/>
                  </a:lnTo>
                  <a:lnTo>
                    <a:pt x="192671" y="4904"/>
                  </a:lnTo>
                  <a:lnTo>
                    <a:pt x="147377" y="18968"/>
                  </a:lnTo>
                  <a:lnTo>
                    <a:pt x="106389" y="41221"/>
                  </a:lnTo>
                  <a:lnTo>
                    <a:pt x="70677" y="70691"/>
                  </a:lnTo>
                  <a:lnTo>
                    <a:pt x="41211" y="106405"/>
                  </a:lnTo>
                  <a:lnTo>
                    <a:pt x="18963" y="147393"/>
                  </a:lnTo>
                  <a:lnTo>
                    <a:pt x="4902" y="192682"/>
                  </a:lnTo>
                  <a:lnTo>
                    <a:pt x="0" y="241300"/>
                  </a:lnTo>
                  <a:lnTo>
                    <a:pt x="0" y="1206500"/>
                  </a:lnTo>
                  <a:lnTo>
                    <a:pt x="4902" y="1255117"/>
                  </a:lnTo>
                  <a:lnTo>
                    <a:pt x="18963" y="1300406"/>
                  </a:lnTo>
                  <a:lnTo>
                    <a:pt x="41211" y="1341394"/>
                  </a:lnTo>
                  <a:lnTo>
                    <a:pt x="70677" y="1377108"/>
                  </a:lnTo>
                  <a:lnTo>
                    <a:pt x="106389" y="1406578"/>
                  </a:lnTo>
                  <a:lnTo>
                    <a:pt x="147377" y="1428831"/>
                  </a:lnTo>
                  <a:lnTo>
                    <a:pt x="192671" y="1442895"/>
                  </a:lnTo>
                  <a:lnTo>
                    <a:pt x="241300" y="1447800"/>
                  </a:lnTo>
                  <a:lnTo>
                    <a:pt x="4330700" y="1447800"/>
                  </a:lnTo>
                  <a:lnTo>
                    <a:pt x="4379317" y="1442895"/>
                  </a:lnTo>
                  <a:lnTo>
                    <a:pt x="4424606" y="1428831"/>
                  </a:lnTo>
                  <a:lnTo>
                    <a:pt x="4465594" y="1406578"/>
                  </a:lnTo>
                  <a:lnTo>
                    <a:pt x="4501308" y="1377108"/>
                  </a:lnTo>
                  <a:lnTo>
                    <a:pt x="4530778" y="1341394"/>
                  </a:lnTo>
                  <a:lnTo>
                    <a:pt x="4553031" y="1300406"/>
                  </a:lnTo>
                  <a:lnTo>
                    <a:pt x="4567095" y="1255117"/>
                  </a:lnTo>
                  <a:lnTo>
                    <a:pt x="4572000" y="1206500"/>
                  </a:lnTo>
                  <a:lnTo>
                    <a:pt x="4572000" y="241300"/>
                  </a:lnTo>
                  <a:lnTo>
                    <a:pt x="4567095" y="192682"/>
                  </a:lnTo>
                  <a:lnTo>
                    <a:pt x="4553031" y="147393"/>
                  </a:lnTo>
                  <a:lnTo>
                    <a:pt x="4530778" y="106405"/>
                  </a:lnTo>
                  <a:lnTo>
                    <a:pt x="4501308" y="70691"/>
                  </a:lnTo>
                  <a:lnTo>
                    <a:pt x="4465594" y="41221"/>
                  </a:lnTo>
                  <a:lnTo>
                    <a:pt x="4424606" y="18968"/>
                  </a:lnTo>
                  <a:lnTo>
                    <a:pt x="4379317" y="4904"/>
                  </a:lnTo>
                  <a:lnTo>
                    <a:pt x="4330700" y="0"/>
                  </a:lnTo>
                  <a:close/>
                </a:path>
              </a:pathLst>
            </a:custGeom>
            <a:solidFill>
              <a:srgbClr val="D3E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5162" y="1600962"/>
              <a:ext cx="4572000" cy="1447800"/>
            </a:xfrm>
            <a:custGeom>
              <a:avLst/>
              <a:gdLst/>
              <a:ahLst/>
              <a:cxnLst/>
              <a:rect l="l" t="t" r="r" b="b"/>
              <a:pathLst>
                <a:path w="4572000" h="1447800">
                  <a:moveTo>
                    <a:pt x="0" y="241300"/>
                  </a:moveTo>
                  <a:lnTo>
                    <a:pt x="4902" y="192682"/>
                  </a:lnTo>
                  <a:lnTo>
                    <a:pt x="18963" y="147393"/>
                  </a:lnTo>
                  <a:lnTo>
                    <a:pt x="41211" y="106405"/>
                  </a:lnTo>
                  <a:lnTo>
                    <a:pt x="70677" y="70691"/>
                  </a:lnTo>
                  <a:lnTo>
                    <a:pt x="106389" y="41221"/>
                  </a:lnTo>
                  <a:lnTo>
                    <a:pt x="147377" y="18968"/>
                  </a:lnTo>
                  <a:lnTo>
                    <a:pt x="192671" y="4904"/>
                  </a:lnTo>
                  <a:lnTo>
                    <a:pt x="241300" y="0"/>
                  </a:lnTo>
                  <a:lnTo>
                    <a:pt x="4330700" y="0"/>
                  </a:lnTo>
                  <a:lnTo>
                    <a:pt x="4379317" y="4904"/>
                  </a:lnTo>
                  <a:lnTo>
                    <a:pt x="4424606" y="18968"/>
                  </a:lnTo>
                  <a:lnTo>
                    <a:pt x="4465594" y="41221"/>
                  </a:lnTo>
                  <a:lnTo>
                    <a:pt x="4501308" y="70691"/>
                  </a:lnTo>
                  <a:lnTo>
                    <a:pt x="4530778" y="106405"/>
                  </a:lnTo>
                  <a:lnTo>
                    <a:pt x="4553031" y="147393"/>
                  </a:lnTo>
                  <a:lnTo>
                    <a:pt x="4567095" y="192682"/>
                  </a:lnTo>
                  <a:lnTo>
                    <a:pt x="4572000" y="241300"/>
                  </a:lnTo>
                  <a:lnTo>
                    <a:pt x="4572000" y="1206500"/>
                  </a:lnTo>
                  <a:lnTo>
                    <a:pt x="4567095" y="1255117"/>
                  </a:lnTo>
                  <a:lnTo>
                    <a:pt x="4553031" y="1300406"/>
                  </a:lnTo>
                  <a:lnTo>
                    <a:pt x="4530778" y="1341394"/>
                  </a:lnTo>
                  <a:lnTo>
                    <a:pt x="4501308" y="1377108"/>
                  </a:lnTo>
                  <a:lnTo>
                    <a:pt x="4465594" y="1406578"/>
                  </a:lnTo>
                  <a:lnTo>
                    <a:pt x="4424606" y="1428831"/>
                  </a:lnTo>
                  <a:lnTo>
                    <a:pt x="4379317" y="1442895"/>
                  </a:lnTo>
                  <a:lnTo>
                    <a:pt x="4330700" y="1447800"/>
                  </a:lnTo>
                  <a:lnTo>
                    <a:pt x="241300" y="1447800"/>
                  </a:lnTo>
                  <a:lnTo>
                    <a:pt x="192671" y="1442895"/>
                  </a:lnTo>
                  <a:lnTo>
                    <a:pt x="147377" y="1428831"/>
                  </a:lnTo>
                  <a:lnTo>
                    <a:pt x="106389" y="1406578"/>
                  </a:lnTo>
                  <a:lnTo>
                    <a:pt x="70677" y="1377108"/>
                  </a:lnTo>
                  <a:lnTo>
                    <a:pt x="41211" y="1341394"/>
                  </a:lnTo>
                  <a:lnTo>
                    <a:pt x="18963" y="1300406"/>
                  </a:lnTo>
                  <a:lnTo>
                    <a:pt x="4902" y="1255117"/>
                  </a:lnTo>
                  <a:lnTo>
                    <a:pt x="0" y="1206500"/>
                  </a:lnTo>
                  <a:lnTo>
                    <a:pt x="0" y="241300"/>
                  </a:lnTo>
                  <a:close/>
                </a:path>
              </a:pathLst>
            </a:custGeom>
            <a:ln w="26424">
              <a:solidFill>
                <a:srgbClr val="467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427225" y="1692910"/>
            <a:ext cx="354330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sz="2000" spc="-30" dirty="0">
                <a:latin typeface="Times New Roman"/>
                <a:cs typeface="Times New Roman"/>
              </a:rPr>
              <a:t>Условие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допуска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успешное </a:t>
            </a:r>
            <a:r>
              <a:rPr sz="2000" spc="-20" dirty="0">
                <a:latin typeface="Times New Roman"/>
                <a:cs typeface="Times New Roman"/>
              </a:rPr>
              <a:t>прохождение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собеседования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 </a:t>
            </a:r>
            <a:r>
              <a:rPr sz="2000" spc="-20" dirty="0">
                <a:latin typeface="Times New Roman"/>
                <a:cs typeface="Times New Roman"/>
              </a:rPr>
              <a:t>русскому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языку.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Оценивается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системе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«зачёт/незачёт»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8125" y="3201161"/>
            <a:ext cx="10058400" cy="1219200"/>
          </a:xfrm>
          <a:prstGeom prst="rect">
            <a:avLst/>
          </a:prstGeom>
          <a:solidFill>
            <a:srgbClr val="006FC0"/>
          </a:solidFill>
          <a:ln w="26424">
            <a:solidFill>
              <a:srgbClr val="467199"/>
            </a:solidFill>
          </a:ln>
        </p:spPr>
        <p:txBody>
          <a:bodyPr vert="horz" wrap="square" lIns="0" tIns="352425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2775"/>
              </a:spcBef>
            </a:pP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12</a:t>
            </a:r>
            <a:r>
              <a:rPr sz="32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февраля</a:t>
            </a:r>
            <a:r>
              <a:rPr sz="32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2025</a:t>
            </a:r>
            <a:r>
              <a:rPr sz="32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года</a:t>
            </a:r>
            <a:r>
              <a:rPr sz="32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основной</a:t>
            </a:r>
            <a:r>
              <a:rPr sz="32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срок</a:t>
            </a:r>
            <a:r>
              <a:rPr sz="32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проведения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361" y="4725161"/>
            <a:ext cx="3810000" cy="1219200"/>
          </a:xfrm>
          <a:prstGeom prst="rect">
            <a:avLst/>
          </a:prstGeom>
          <a:solidFill>
            <a:srgbClr val="E4E9ED"/>
          </a:solidFill>
          <a:ln w="26424">
            <a:solidFill>
              <a:srgbClr val="467199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2000" b="1" spc="-10" dirty="0">
                <a:latin typeface="Times New Roman"/>
                <a:cs typeface="Times New Roman"/>
              </a:rPr>
              <a:t>Дополнительные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сроки:</a:t>
            </a:r>
            <a:endParaRPr sz="2000">
              <a:latin typeface="Times New Roman"/>
              <a:cs typeface="Times New Roman"/>
            </a:endParaRPr>
          </a:p>
          <a:p>
            <a:pPr marL="599440" indent="-285115">
              <a:lnSpc>
                <a:spcPct val="100000"/>
              </a:lnSpc>
              <a:spcBef>
                <a:spcPts val="509"/>
              </a:spcBef>
              <a:buFont typeface="Microsoft Sans Serif"/>
              <a:buChar char="•"/>
              <a:tabLst>
                <a:tab pos="599440" algn="l"/>
              </a:tabLst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марта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2025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года</a:t>
            </a:r>
            <a:endParaRPr sz="2400">
              <a:latin typeface="Times New Roman"/>
              <a:cs typeface="Times New Roman"/>
            </a:endParaRPr>
          </a:p>
          <a:p>
            <a:pPr marL="599440" indent="-285115">
              <a:lnSpc>
                <a:spcPct val="100000"/>
              </a:lnSpc>
              <a:spcBef>
                <a:spcPts val="580"/>
              </a:spcBef>
              <a:buFont typeface="Microsoft Sans Serif"/>
              <a:buChar char="•"/>
              <a:tabLst>
                <a:tab pos="599440" algn="l"/>
              </a:tabLst>
            </a:pPr>
            <a:r>
              <a:rPr sz="2400" dirty="0">
                <a:latin typeface="Times New Roman"/>
                <a:cs typeface="Times New Roman"/>
              </a:rPr>
              <a:t>21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апреля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2025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года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11161" y="4751070"/>
            <a:ext cx="3962400" cy="1249680"/>
          </a:xfrm>
          <a:prstGeom prst="rect">
            <a:avLst/>
          </a:prstGeom>
          <a:solidFill>
            <a:srgbClr val="E4E9ED"/>
          </a:solidFill>
          <a:ln w="26424">
            <a:solidFill>
              <a:srgbClr val="467199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172720" marR="165735" algn="ctr">
              <a:lnSpc>
                <a:spcPct val="100000"/>
              </a:lnSpc>
              <a:spcBef>
                <a:spcPts val="1265"/>
              </a:spcBef>
            </a:pPr>
            <a:r>
              <a:rPr sz="1800" b="1" dirty="0">
                <a:latin typeface="Times New Roman"/>
                <a:cs typeface="Times New Roman"/>
              </a:rPr>
              <a:t>Срок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подачи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заявлений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на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участие </a:t>
            </a: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итоговом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собеседовании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855"/>
              </a:lnSpc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до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29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января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2025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года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4848" y="6120790"/>
            <a:ext cx="8887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Итоговое</a:t>
            </a:r>
            <a:r>
              <a:rPr sz="24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собеседование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как</a:t>
            </a:r>
            <a:r>
              <a:rPr sz="2400" spc="-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условие</a:t>
            </a:r>
            <a:r>
              <a:rPr sz="24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допуска</a:t>
            </a:r>
            <a:r>
              <a:rPr sz="24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к</a:t>
            </a:r>
            <a:r>
              <a:rPr sz="24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ГИА</a:t>
            </a:r>
            <a:r>
              <a:rPr sz="24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sz="2400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4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бессрочное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840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95"/>
              </a:spcBef>
            </a:pPr>
            <a:r>
              <a:rPr spc="-130" dirty="0">
                <a:solidFill>
                  <a:srgbClr val="224F77"/>
                </a:solidFill>
              </a:rPr>
              <a:t>ИТОГОВОЕ</a:t>
            </a:r>
            <a:r>
              <a:rPr spc="-170" dirty="0">
                <a:solidFill>
                  <a:srgbClr val="224F77"/>
                </a:solidFill>
              </a:rPr>
              <a:t> </a:t>
            </a:r>
            <a:r>
              <a:rPr spc="-100" dirty="0">
                <a:solidFill>
                  <a:srgbClr val="224F77"/>
                </a:solidFill>
              </a:rPr>
              <a:t>СОБЕСЕДОВАНИЕ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619452"/>
            <a:ext cx="10819130" cy="4892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795655" algn="l"/>
                <a:tab pos="2063750" algn="l"/>
                <a:tab pos="3818254" algn="l"/>
                <a:tab pos="5784215" algn="l"/>
                <a:tab pos="8738235" algn="l"/>
              </a:tabLst>
            </a:pPr>
            <a:r>
              <a:rPr sz="3200" b="1" spc="-25" dirty="0">
                <a:latin typeface="Times New Roman"/>
                <a:cs typeface="Times New Roman"/>
              </a:rPr>
              <a:t>На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сайте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ФГБНУ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«ФИПИ»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опубликованы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следующие материалы:</a:t>
            </a:r>
            <a:endParaRPr sz="3200">
              <a:latin typeface="Times New Roman"/>
              <a:cs typeface="Times New Roman"/>
            </a:endParaRPr>
          </a:p>
          <a:p>
            <a:pPr marL="355600" marR="8255" indent="-342900">
              <a:lnSpc>
                <a:spcPts val="3820"/>
              </a:lnSpc>
              <a:spcBef>
                <a:spcPts val="75"/>
              </a:spcBef>
              <a:buClr>
                <a:srgbClr val="000000"/>
              </a:buClr>
              <a:buFont typeface="Microsoft Sans Serif"/>
              <a:buChar char="•"/>
              <a:tabLst>
                <a:tab pos="355600" algn="l"/>
                <a:tab pos="2580640" algn="l"/>
                <a:tab pos="4041140" algn="l"/>
                <a:tab pos="4522470" algn="l"/>
                <a:tab pos="5636260" algn="l"/>
                <a:tab pos="7296150" algn="l"/>
                <a:tab pos="7953375" algn="l"/>
                <a:tab pos="8129905" algn="l"/>
                <a:tab pos="9787255" algn="l"/>
              </a:tabLst>
            </a:pP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Демонстрационный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вариант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контрольных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измерительных</a:t>
            </a:r>
            <a:r>
              <a:rPr sz="3200" spc="-10" dirty="0">
                <a:solidFill>
                  <a:srgbClr val="9353C3"/>
                </a:solidFill>
                <a:latin typeface="Times New Roman"/>
                <a:cs typeface="Times New Roman"/>
              </a:rPr>
              <a:t> 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материалов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итогового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собеседования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2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по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русскому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	</a:t>
            </a:r>
            <a:r>
              <a:rPr sz="3200" u="sng" spc="-2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языку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ts val="3715"/>
              </a:lnSpc>
            </a:pP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в</a:t>
            </a:r>
            <a:r>
              <a:rPr sz="3200" u="sng" spc="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3200" u="sng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2025</a:t>
            </a:r>
            <a:r>
              <a:rPr sz="3200" u="sng" spc="-2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Times New Roman"/>
                <a:cs typeface="Times New Roman"/>
                <a:hlinkClick r:id="rId2"/>
              </a:rPr>
              <a:t> году</a:t>
            </a:r>
            <a:endParaRPr sz="3200">
              <a:latin typeface="Times New Roman"/>
              <a:cs typeface="Times New Roman"/>
            </a:endParaRPr>
          </a:p>
          <a:p>
            <a:pPr marL="355600" marR="7620" indent="-342900">
              <a:lnSpc>
                <a:spcPts val="3820"/>
              </a:lnSpc>
              <a:spcBef>
                <a:spcPts val="170"/>
              </a:spcBef>
              <a:buFont typeface="Microsoft Sans Serif"/>
              <a:buChar char="•"/>
              <a:tabLst>
                <a:tab pos="355600" algn="l"/>
                <a:tab pos="2431415" algn="l"/>
                <a:tab pos="4842510" algn="l"/>
                <a:tab pos="7331709" algn="l"/>
                <a:tab pos="9098280" algn="l"/>
              </a:tabLst>
            </a:pPr>
            <a:r>
              <a:rPr sz="3200" spc="-10" dirty="0">
                <a:latin typeface="Times New Roman"/>
                <a:cs typeface="Times New Roman"/>
              </a:rPr>
              <a:t>Критерии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оценивания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выполнения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заданий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35" dirty="0">
                <a:latin typeface="Times New Roman"/>
                <a:cs typeface="Times New Roman"/>
              </a:rPr>
              <a:t>итогового </a:t>
            </a:r>
            <a:r>
              <a:rPr sz="3200" dirty="0">
                <a:latin typeface="Times New Roman"/>
                <a:cs typeface="Times New Roman"/>
              </a:rPr>
              <a:t>собеседования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русскому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языку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2025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году</a:t>
            </a:r>
            <a:endParaRPr sz="3200">
              <a:latin typeface="Times New Roman"/>
              <a:cs typeface="Times New Roman"/>
            </a:endParaRPr>
          </a:p>
          <a:p>
            <a:pPr marL="355600" marR="8890" indent="-342900">
              <a:lnSpc>
                <a:spcPts val="3820"/>
              </a:lnSpc>
              <a:spcBef>
                <a:spcPts val="4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Спецификация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итогового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собеседования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русскому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языку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2025</a:t>
            </a:r>
            <a:r>
              <a:rPr sz="3200" spc="-20" dirty="0">
                <a:latin typeface="Times New Roman"/>
                <a:cs typeface="Times New Roman"/>
              </a:rPr>
              <a:t> году</a:t>
            </a:r>
            <a:endParaRPr sz="3200">
              <a:latin typeface="Times New Roman"/>
              <a:cs typeface="Times New Roman"/>
            </a:endParaRPr>
          </a:p>
          <a:p>
            <a:pPr marL="2226945">
              <a:lnSpc>
                <a:spcPts val="3710"/>
              </a:lnSpc>
            </a:pP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Продолжительность</a:t>
            </a:r>
            <a:r>
              <a:rPr sz="32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32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15-16</a:t>
            </a:r>
            <a:r>
              <a:rPr sz="32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минут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00" y="381000"/>
            <a:ext cx="56388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0719" y="142113"/>
            <a:ext cx="69659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2565" marR="5080" indent="-14605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006EC0"/>
                </a:solidFill>
              </a:rPr>
              <a:t>Получение</a:t>
            </a:r>
            <a:r>
              <a:rPr sz="3600" spc="-125" dirty="0">
                <a:solidFill>
                  <a:srgbClr val="006EC0"/>
                </a:solidFill>
              </a:rPr>
              <a:t> </a:t>
            </a:r>
            <a:r>
              <a:rPr sz="3600" spc="-10" dirty="0">
                <a:solidFill>
                  <a:srgbClr val="006EC0"/>
                </a:solidFill>
              </a:rPr>
              <a:t>аттестата</a:t>
            </a:r>
            <a:r>
              <a:rPr sz="3600" spc="-80" dirty="0">
                <a:solidFill>
                  <a:srgbClr val="006EC0"/>
                </a:solidFill>
              </a:rPr>
              <a:t> </a:t>
            </a:r>
            <a:r>
              <a:rPr sz="3600" dirty="0">
                <a:solidFill>
                  <a:srgbClr val="006EC0"/>
                </a:solidFill>
              </a:rPr>
              <a:t>об</a:t>
            </a:r>
            <a:r>
              <a:rPr sz="3600" spc="-114" dirty="0">
                <a:solidFill>
                  <a:srgbClr val="006EC0"/>
                </a:solidFill>
              </a:rPr>
              <a:t> </a:t>
            </a:r>
            <a:r>
              <a:rPr sz="3600" spc="-30" dirty="0">
                <a:solidFill>
                  <a:srgbClr val="006EC0"/>
                </a:solidFill>
              </a:rPr>
              <a:t>основном </a:t>
            </a:r>
            <a:r>
              <a:rPr sz="3600" dirty="0">
                <a:solidFill>
                  <a:srgbClr val="006EC0"/>
                </a:solidFill>
              </a:rPr>
              <a:t>общем</a:t>
            </a:r>
            <a:r>
              <a:rPr sz="3600" spc="-40" dirty="0">
                <a:solidFill>
                  <a:srgbClr val="006EC0"/>
                </a:solidFill>
              </a:rPr>
              <a:t> </a:t>
            </a:r>
            <a:r>
              <a:rPr sz="3600" spc="-10" dirty="0">
                <a:solidFill>
                  <a:srgbClr val="006EC0"/>
                </a:solidFill>
              </a:rPr>
              <a:t>образовании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1225296"/>
            <a:ext cx="10363200" cy="487070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846" y="542290"/>
            <a:ext cx="9723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>
                <a:solidFill>
                  <a:srgbClr val="006FC0"/>
                </a:solidFill>
              </a:rPr>
              <a:t>Продолжительность</a:t>
            </a:r>
            <a:r>
              <a:rPr spc="-150" dirty="0">
                <a:solidFill>
                  <a:srgbClr val="006FC0"/>
                </a:solidFill>
              </a:rPr>
              <a:t> </a:t>
            </a:r>
            <a:r>
              <a:rPr spc="-35" dirty="0">
                <a:solidFill>
                  <a:srgbClr val="006FC0"/>
                </a:solidFill>
              </a:rPr>
              <a:t>проведения</a:t>
            </a:r>
            <a:r>
              <a:rPr spc="-210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ОГЭ/ГВЭ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406397"/>
          <a:ext cx="11353800" cy="4494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Продолжительность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Предметы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часа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sz="2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минут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(235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минут)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язык,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математика,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432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часа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(180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минут)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Физика,</a:t>
                      </a:r>
                      <a:r>
                        <a:rPr sz="2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химия,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история,</a:t>
                      </a:r>
                      <a:r>
                        <a:rPr sz="24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обществознание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8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часа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минут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(150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минут)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0"/>
                        </a:spcBef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Информатика,</a:t>
                      </a:r>
                      <a:r>
                        <a:rPr sz="2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биология,</a:t>
                      </a:r>
                      <a:r>
                        <a:rPr sz="2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8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17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минут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(устная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часть)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часа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(120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минут)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(письменная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часть)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79805"/>
            <a:ext cx="10269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006FC0"/>
                </a:solidFill>
              </a:rPr>
              <a:t>Дополнительные </a:t>
            </a:r>
            <a:r>
              <a:rPr sz="2400" spc="-35" dirty="0">
                <a:solidFill>
                  <a:srgbClr val="006FC0"/>
                </a:solidFill>
              </a:rPr>
              <a:t>материалы,</a:t>
            </a:r>
            <a:r>
              <a:rPr sz="2400" spc="-85" dirty="0">
                <a:solidFill>
                  <a:srgbClr val="006FC0"/>
                </a:solidFill>
              </a:rPr>
              <a:t> </a:t>
            </a:r>
            <a:r>
              <a:rPr sz="2400" spc="-30" dirty="0">
                <a:solidFill>
                  <a:srgbClr val="006FC0"/>
                </a:solidFill>
              </a:rPr>
              <a:t>разрешенные</a:t>
            </a:r>
            <a:r>
              <a:rPr sz="2400" spc="-100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для</a:t>
            </a:r>
            <a:r>
              <a:rPr sz="2400" spc="-105" dirty="0">
                <a:solidFill>
                  <a:srgbClr val="006FC0"/>
                </a:solidFill>
              </a:rPr>
              <a:t> </a:t>
            </a:r>
            <a:r>
              <a:rPr sz="2400" spc="-40" dirty="0">
                <a:solidFill>
                  <a:srgbClr val="006FC0"/>
                </a:solidFill>
              </a:rPr>
              <a:t>использования</a:t>
            </a:r>
            <a:r>
              <a:rPr sz="2400" spc="-70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на</a:t>
            </a:r>
            <a:r>
              <a:rPr sz="2400" spc="-95" dirty="0">
                <a:solidFill>
                  <a:srgbClr val="006FC0"/>
                </a:solidFill>
              </a:rPr>
              <a:t> </a:t>
            </a:r>
            <a:r>
              <a:rPr sz="2400" spc="-10" dirty="0">
                <a:solidFill>
                  <a:srgbClr val="006FC0"/>
                </a:solidFill>
              </a:rPr>
              <a:t>экзамене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688340" y="954379"/>
            <a:ext cx="107759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Во</a:t>
            </a:r>
            <a:r>
              <a:rPr sz="20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время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рабочем</a:t>
            </a:r>
            <a:r>
              <a:rPr sz="2000" spc="-1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столе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участника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ГИА-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9,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помимо</a:t>
            </a:r>
            <a:r>
              <a:rPr sz="20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экзаменационных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материалов, 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находятся: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Wingdings"/>
                <a:cs typeface="Wingdings"/>
              </a:rPr>
              <a:t>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гелевая</a:t>
            </a:r>
            <a:r>
              <a:rPr sz="2000" b="1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ручка</a:t>
            </a:r>
            <a:r>
              <a:rPr sz="2000" b="1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с чернилами</a:t>
            </a:r>
            <a:r>
              <a:rPr sz="2000" b="1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черного</a:t>
            </a:r>
            <a:r>
              <a:rPr sz="2000" b="1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цвета;</a:t>
            </a:r>
            <a:r>
              <a:rPr sz="2000" b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Wingdings"/>
                <a:cs typeface="Wingdings"/>
              </a:rPr>
              <a:t></a:t>
            </a:r>
            <a:r>
              <a:rPr sz="2000" b="1" spc="-45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документ,</a:t>
            </a:r>
            <a:r>
              <a:rPr sz="2000"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удостоверяющий</a:t>
            </a:r>
            <a:r>
              <a:rPr sz="2000" b="1" spc="-1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личность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250" y="1822450"/>
          <a:ext cx="11049000" cy="4814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редмет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Материалы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8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Орфографический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словарь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Линейку,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содержащую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справочной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информации;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выдаваемые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вместе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КИМ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справочные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материалы.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Физика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Непрограммируемый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калькулятор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возможностью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вычисления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тригонометрических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функций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(cos,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sin,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tg)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линейкой.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635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Периодическая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химических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элементов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Д.И.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Менделеева;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таблица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растворимости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солей,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кислот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оснований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воде;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электрохимический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ряд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напряжений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металлов;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непрограммируемый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калькулятор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Линейка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непрограммируемый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калькулятор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Линейка,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непрограммируемый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калькулятор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географические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атласы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7–9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классов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(любого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издательства)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39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811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Орфографический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словарь,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полные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тексты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художественных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произведений,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также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сборники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лирики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(см.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Приложение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«Список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произведений,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которым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могут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формулироваться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задания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КИМ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литературе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основного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государственного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экзамена»).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2582" rIns="0" bIns="0" rtlCol="0">
            <a:spAutoFit/>
          </a:bodyPr>
          <a:lstStyle/>
          <a:p>
            <a:pPr marL="1377315">
              <a:lnSpc>
                <a:spcPct val="100000"/>
              </a:lnSpc>
              <a:spcBef>
                <a:spcPts val="105"/>
              </a:spcBef>
            </a:pPr>
            <a:r>
              <a:rPr sz="4400" spc="-110" dirty="0">
                <a:solidFill>
                  <a:srgbClr val="1F5F9F"/>
                </a:solidFill>
              </a:rPr>
              <a:t>Особенности</a:t>
            </a:r>
            <a:r>
              <a:rPr sz="4400" spc="-245" dirty="0">
                <a:solidFill>
                  <a:srgbClr val="1F5F9F"/>
                </a:solidFill>
              </a:rPr>
              <a:t> </a:t>
            </a:r>
            <a:r>
              <a:rPr sz="4400" spc="-70" dirty="0">
                <a:solidFill>
                  <a:srgbClr val="1F5F9F"/>
                </a:solidFill>
              </a:rPr>
              <a:t>ГИА</a:t>
            </a:r>
            <a:r>
              <a:rPr sz="4400" spc="-190" dirty="0">
                <a:solidFill>
                  <a:srgbClr val="1F5F9F"/>
                </a:solidFill>
              </a:rPr>
              <a:t> </a:t>
            </a:r>
            <a:r>
              <a:rPr sz="4400" spc="-40" dirty="0">
                <a:solidFill>
                  <a:srgbClr val="1F5F9F"/>
                </a:solidFill>
              </a:rPr>
              <a:t>по</a:t>
            </a:r>
            <a:r>
              <a:rPr sz="4400" spc="-195" dirty="0">
                <a:solidFill>
                  <a:srgbClr val="1F5F9F"/>
                </a:solidFill>
              </a:rPr>
              <a:t> </a:t>
            </a:r>
            <a:r>
              <a:rPr sz="4400" spc="-110" dirty="0">
                <a:solidFill>
                  <a:srgbClr val="1F5F9F"/>
                </a:solidFill>
              </a:rPr>
              <a:t>математике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23950" y="2276983"/>
            <a:ext cx="10345420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31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Минимальный</a:t>
            </a:r>
            <a:r>
              <a:rPr sz="3600" spc="-160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Times New Roman"/>
                <a:cs typeface="Times New Roman"/>
              </a:rPr>
              <a:t>результат</a:t>
            </a:r>
            <a:r>
              <a:rPr sz="3600" spc="-14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выполнения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ts val="4790"/>
              </a:lnSpc>
            </a:pPr>
            <a:r>
              <a:rPr sz="3600" spc="-10" dirty="0">
                <a:latin typeface="Times New Roman"/>
                <a:cs typeface="Times New Roman"/>
              </a:rPr>
              <a:t>экзаменационной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работы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по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spc="-30" dirty="0">
                <a:latin typeface="Times New Roman"/>
                <a:cs typeface="Times New Roman"/>
              </a:rPr>
              <a:t>математике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–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4000" b="1" i="1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баллов.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65"/>
              </a:spcBef>
            </a:pPr>
            <a:endParaRPr sz="3600">
              <a:latin typeface="Times New Roman"/>
              <a:cs typeface="Times New Roman"/>
            </a:endParaRPr>
          </a:p>
          <a:p>
            <a:pPr marL="399415" marR="392430" algn="ctr">
              <a:lnSpc>
                <a:spcPct val="100299"/>
              </a:lnSpc>
            </a:pPr>
            <a:r>
              <a:rPr sz="3600" dirty="0">
                <a:latin typeface="Times New Roman"/>
                <a:cs typeface="Times New Roman"/>
              </a:rPr>
              <a:t>При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этом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не</a:t>
            </a:r>
            <a:r>
              <a:rPr sz="4000" b="1" i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менее</a:t>
            </a:r>
            <a:r>
              <a:rPr sz="4000" b="1" i="1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4000" b="1" i="1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баллов</a:t>
            </a:r>
            <a:r>
              <a:rPr sz="4000" b="1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из</a:t>
            </a:r>
            <a:r>
              <a:rPr sz="4000" b="1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4000" b="1" i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должно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быть </a:t>
            </a:r>
            <a:r>
              <a:rPr sz="3600" dirty="0">
                <a:latin typeface="Times New Roman"/>
                <a:cs typeface="Times New Roman"/>
              </a:rPr>
              <a:t>получено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за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выполнение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заданий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по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геометрии.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840" rIns="0" bIns="0" rtlCol="0">
            <a:spAutoFit/>
          </a:bodyPr>
          <a:lstStyle/>
          <a:p>
            <a:pPr marL="553085">
              <a:lnSpc>
                <a:spcPct val="100000"/>
              </a:lnSpc>
              <a:spcBef>
                <a:spcPts val="95"/>
              </a:spcBef>
            </a:pPr>
            <a:r>
              <a:rPr spc="-114" dirty="0">
                <a:solidFill>
                  <a:srgbClr val="1F5F9F"/>
                </a:solidFill>
              </a:rPr>
              <a:t>Особенности</a:t>
            </a:r>
            <a:r>
              <a:rPr spc="-185" dirty="0">
                <a:solidFill>
                  <a:srgbClr val="1F5F9F"/>
                </a:solidFill>
              </a:rPr>
              <a:t> </a:t>
            </a:r>
            <a:r>
              <a:rPr spc="-125" dirty="0">
                <a:solidFill>
                  <a:srgbClr val="1F5F9F"/>
                </a:solidFill>
              </a:rPr>
              <a:t>проведения</a:t>
            </a:r>
            <a:r>
              <a:rPr spc="-190" dirty="0">
                <a:solidFill>
                  <a:srgbClr val="1F5F9F"/>
                </a:solidFill>
              </a:rPr>
              <a:t> </a:t>
            </a:r>
            <a:r>
              <a:rPr spc="-100" dirty="0">
                <a:solidFill>
                  <a:srgbClr val="1F5F9F"/>
                </a:solidFill>
              </a:rPr>
              <a:t>ОГЭ</a:t>
            </a:r>
            <a:r>
              <a:rPr spc="-145" dirty="0">
                <a:solidFill>
                  <a:srgbClr val="1F5F9F"/>
                </a:solidFill>
              </a:rPr>
              <a:t> </a:t>
            </a:r>
            <a:r>
              <a:rPr spc="-65" dirty="0">
                <a:solidFill>
                  <a:srgbClr val="1F5F9F"/>
                </a:solidFill>
              </a:rPr>
              <a:t>по</a:t>
            </a:r>
            <a:r>
              <a:rPr spc="-170" dirty="0">
                <a:solidFill>
                  <a:srgbClr val="1F5F9F"/>
                </a:solidFill>
              </a:rPr>
              <a:t> </a:t>
            </a:r>
            <a:r>
              <a:rPr spc="-40" dirty="0">
                <a:solidFill>
                  <a:srgbClr val="1F5F9F"/>
                </a:solidFill>
              </a:rPr>
              <a:t>предметам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3250" y="1593850"/>
          <a:ext cx="11201400" cy="47847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BF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Особенности</a:t>
                      </a:r>
                      <a:r>
                        <a:rPr sz="3200" b="1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проведения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2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45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Английский</a:t>
                      </a:r>
                      <a:r>
                        <a:rPr sz="28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470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Письменная</a:t>
                      </a:r>
                      <a:r>
                        <a:rPr sz="28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часть/устная</a:t>
                      </a:r>
                      <a:r>
                        <a:rPr sz="280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часть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(компьютерная</a:t>
                      </a:r>
                      <a:r>
                        <a:rPr sz="2800" b="1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форма)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227965" marR="222885" indent="381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Задания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предусматривают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выполнение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химического</a:t>
                      </a:r>
                      <a:r>
                        <a:rPr sz="2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эксперимента.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этого</a:t>
                      </a:r>
                      <a:r>
                        <a:rPr sz="2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участнику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106045" marR="99695" algn="ctr">
                        <a:lnSpc>
                          <a:spcPct val="10000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экзамена</a:t>
                      </a:r>
                      <a:r>
                        <a:rPr sz="2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предлагается</a:t>
                      </a:r>
                      <a:r>
                        <a:rPr sz="2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индивидуальный</a:t>
                      </a:r>
                      <a:r>
                        <a:rPr sz="2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комплект,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состоящий</a:t>
                      </a:r>
                      <a:r>
                        <a:rPr sz="2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2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определённого</a:t>
                      </a:r>
                      <a:r>
                        <a:rPr sz="2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набора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оборудования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реактивов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Физика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Выполнение</a:t>
                      </a:r>
                      <a:r>
                        <a:rPr sz="28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экспериментального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задания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Компьютерная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2024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года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3121" y="498094"/>
            <a:ext cx="49085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6FC0"/>
                </a:solidFill>
              </a:rPr>
              <a:t>Сроки</a:t>
            </a:r>
            <a:r>
              <a:rPr sz="3600" spc="-185" dirty="0">
                <a:solidFill>
                  <a:srgbClr val="006FC0"/>
                </a:solidFill>
              </a:rPr>
              <a:t> </a:t>
            </a:r>
            <a:r>
              <a:rPr sz="3600" spc="-40" dirty="0">
                <a:solidFill>
                  <a:srgbClr val="006FC0"/>
                </a:solidFill>
              </a:rPr>
              <a:t>проведения</a:t>
            </a:r>
            <a:r>
              <a:rPr sz="3600" spc="-140" dirty="0">
                <a:solidFill>
                  <a:srgbClr val="006FC0"/>
                </a:solidFill>
              </a:rPr>
              <a:t> </a:t>
            </a:r>
            <a:r>
              <a:rPr sz="3600" spc="-25" dirty="0">
                <a:solidFill>
                  <a:srgbClr val="006FC0"/>
                </a:solidFill>
              </a:rPr>
              <a:t>ГИА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3891" y="1350009"/>
            <a:ext cx="1060196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4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Для</a:t>
            </a:r>
            <a:r>
              <a:rPr sz="2000" spc="320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spc="325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ОГЭ</a:t>
            </a:r>
            <a:r>
              <a:rPr sz="2000" spc="325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000" spc="320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ГВЭ</a:t>
            </a:r>
            <a:r>
              <a:rPr sz="2000" spc="320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предусматривается</a:t>
            </a:r>
            <a:r>
              <a:rPr sz="2000" spc="325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единое</a:t>
            </a:r>
            <a:r>
              <a:rPr sz="2000" spc="315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расписание</a:t>
            </a:r>
            <a:r>
              <a:rPr sz="2000" spc="320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экзаменов,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продолжительность</a:t>
            </a:r>
            <a:r>
              <a:rPr sz="2000" spc="3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</a:t>
            </a:r>
            <a:r>
              <a:rPr sz="2000" spc="3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ия</a:t>
            </a:r>
            <a:r>
              <a:rPr sz="2000" spc="3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экзаменов,</a:t>
            </a:r>
            <a:r>
              <a:rPr sz="2000" spc="3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требования</a:t>
            </a:r>
            <a:r>
              <a:rPr sz="2000" spc="3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</a:t>
            </a:r>
            <a:r>
              <a:rPr sz="2000" spc="3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использованию</a:t>
            </a:r>
            <a:r>
              <a:rPr sz="2000" spc="3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средств</a:t>
            </a:r>
            <a:r>
              <a:rPr sz="2000" spc="3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обучения</a:t>
            </a:r>
            <a:r>
              <a:rPr sz="2000" spc="3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воспитания,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используемых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проведении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э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кзаменов,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которые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ежегодно</a:t>
            </a:r>
            <a:r>
              <a:rPr sz="2000" spc="16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утверждаются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приказом</a:t>
            </a:r>
            <a:r>
              <a:rPr sz="2000" spc="23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Министерства</a:t>
            </a:r>
            <a:r>
              <a:rPr sz="2000" spc="24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просвещения</a:t>
            </a:r>
            <a:r>
              <a:rPr sz="2000" spc="24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РФ</a:t>
            </a:r>
            <a:r>
              <a:rPr sz="2000" spc="24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000" spc="23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Федеральной</a:t>
            </a:r>
            <a:r>
              <a:rPr sz="2000" spc="24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службы</a:t>
            </a:r>
            <a:r>
              <a:rPr sz="2000" spc="23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24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надзору</a:t>
            </a:r>
            <a:r>
              <a:rPr sz="2000" spc="23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23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сфере образования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науки.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3214116"/>
            <a:ext cx="10515600" cy="372110"/>
          </a:xfrm>
          <a:prstGeom prst="rect">
            <a:avLst/>
          </a:prstGeom>
          <a:ln w="24384">
            <a:solidFill>
              <a:srgbClr val="538ED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780">
              <a:lnSpc>
                <a:spcPts val="2805"/>
              </a:lnSpc>
            </a:pPr>
            <a:r>
              <a:rPr sz="2400" spc="-55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проводится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923735"/>
                </a:solidFill>
                <a:latin typeface="Times New Roman"/>
                <a:cs typeface="Times New Roman"/>
              </a:rPr>
              <a:t>досрочный</a:t>
            </a:r>
            <a:r>
              <a:rPr sz="2400" spc="-35" dirty="0">
                <a:latin typeface="Times New Roman"/>
                <a:cs typeface="Times New Roman"/>
              </a:rPr>
              <a:t>,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800" b="1" spc="-55" dirty="0">
                <a:solidFill>
                  <a:srgbClr val="006DC0"/>
                </a:solidFill>
                <a:latin typeface="Times New Roman"/>
                <a:cs typeface="Times New Roman"/>
              </a:rPr>
              <a:t>основной</a:t>
            </a:r>
            <a:r>
              <a:rPr sz="2800" b="1" spc="-130" dirty="0">
                <a:solidFill>
                  <a:srgbClr val="006D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800" b="1" spc="-40" dirty="0">
                <a:solidFill>
                  <a:srgbClr val="6D2D9F"/>
                </a:solidFill>
                <a:latin typeface="Times New Roman"/>
                <a:cs typeface="Times New Roman"/>
              </a:rPr>
              <a:t>дополнительный</a:t>
            </a:r>
            <a:r>
              <a:rPr sz="2800" b="1" spc="-100" dirty="0">
                <a:solidFill>
                  <a:srgbClr val="6D2D9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периоды.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400" y="3962400"/>
            <a:ext cx="10515600" cy="861060"/>
          </a:xfrm>
          <a:prstGeom prst="rect">
            <a:avLst/>
          </a:prstGeom>
          <a:ln w="24384">
            <a:solidFill>
              <a:srgbClr val="538ED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645" algn="ctr">
              <a:lnSpc>
                <a:spcPts val="3265"/>
              </a:lnSpc>
            </a:pP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каждом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из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периодов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проведения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ГИА-</a:t>
            </a:r>
            <a:r>
              <a:rPr sz="2800" dirty="0">
                <a:latin typeface="Times New Roman"/>
                <a:cs typeface="Times New Roman"/>
              </a:rPr>
              <a:t>9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предусматриваются</a:t>
            </a:r>
            <a:endParaRPr sz="2800">
              <a:latin typeface="Times New Roman"/>
              <a:cs typeface="Times New Roman"/>
            </a:endParaRPr>
          </a:p>
          <a:p>
            <a:pPr marL="80645" algn="ctr">
              <a:lnSpc>
                <a:spcPct val="100000"/>
              </a:lnSpc>
            </a:pPr>
            <a:r>
              <a:rPr sz="2800" b="1" spc="-20" dirty="0">
                <a:solidFill>
                  <a:srgbClr val="933735"/>
                </a:solidFill>
                <a:latin typeface="Times New Roman"/>
                <a:cs typeface="Times New Roman"/>
              </a:rPr>
              <a:t>основные</a:t>
            </a:r>
            <a:r>
              <a:rPr sz="2800" b="1" spc="-65" dirty="0">
                <a:solidFill>
                  <a:srgbClr val="933735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538ED3"/>
                </a:solidFill>
                <a:latin typeface="Times New Roman"/>
                <a:cs typeface="Times New Roman"/>
              </a:rPr>
              <a:t>резервные</a:t>
            </a:r>
            <a:r>
              <a:rPr sz="2800" b="1" spc="-65" dirty="0">
                <a:solidFill>
                  <a:srgbClr val="538ED3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сроки.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5253228"/>
            <a:ext cx="10515600" cy="923925"/>
          </a:xfrm>
          <a:prstGeom prst="rect">
            <a:avLst/>
          </a:prstGeom>
          <a:ln w="24384">
            <a:solidFill>
              <a:srgbClr val="538ED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 algn="ctr">
              <a:lnSpc>
                <a:spcPts val="2340"/>
              </a:lnSpc>
            </a:pP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участников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ГИА-</a:t>
            </a:r>
            <a:r>
              <a:rPr sz="2000" dirty="0">
                <a:latin typeface="Times New Roman"/>
                <a:cs typeface="Times New Roman"/>
              </a:rPr>
              <a:t>9,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имеющих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возможности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уважительным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причинам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(болезнь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или</a:t>
            </a:r>
            <a:endParaRPr sz="2000">
              <a:latin typeface="Times New Roman"/>
              <a:cs typeface="Times New Roman"/>
            </a:endParaRPr>
          </a:p>
          <a:p>
            <a:pPr marL="75565"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иные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обстоятельства),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подтвержденным</a:t>
            </a:r>
            <a:r>
              <a:rPr sz="2000" b="1" spc="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документально,</a:t>
            </a:r>
            <a:r>
              <a:rPr sz="2000" b="1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пройти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ГИА-</a:t>
            </a:r>
            <a:r>
              <a:rPr sz="2000" dirty="0">
                <a:latin typeface="Times New Roman"/>
                <a:cs typeface="Times New Roman"/>
              </a:rPr>
              <a:t>9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роки,</a:t>
            </a:r>
            <a:endParaRPr sz="2000">
              <a:latin typeface="Times New Roman"/>
              <a:cs typeface="Times New Roman"/>
            </a:endParaRPr>
          </a:p>
          <a:p>
            <a:pPr marL="76835" algn="ctr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экзамены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проводятся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досрочный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период.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0597" y="345694"/>
            <a:ext cx="72142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0" dirty="0">
                <a:solidFill>
                  <a:srgbClr val="232852"/>
                </a:solidFill>
              </a:rPr>
              <a:t>Нормативные</a:t>
            </a:r>
            <a:r>
              <a:rPr sz="3600" spc="-165" dirty="0">
                <a:solidFill>
                  <a:srgbClr val="232852"/>
                </a:solidFill>
              </a:rPr>
              <a:t> </a:t>
            </a:r>
            <a:r>
              <a:rPr sz="3600" spc="-95" dirty="0">
                <a:solidFill>
                  <a:srgbClr val="232852"/>
                </a:solidFill>
              </a:rPr>
              <a:t>правовые</a:t>
            </a:r>
            <a:r>
              <a:rPr sz="3600" spc="-20" dirty="0">
                <a:solidFill>
                  <a:srgbClr val="232852"/>
                </a:solidFill>
              </a:rPr>
              <a:t> </a:t>
            </a:r>
            <a:r>
              <a:rPr sz="3600" spc="-55" dirty="0">
                <a:solidFill>
                  <a:srgbClr val="232852"/>
                </a:solidFill>
              </a:rPr>
              <a:t>документы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95731" y="1079119"/>
            <a:ext cx="10709275" cy="172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30" dirty="0">
                <a:latin typeface="Times New Roman"/>
                <a:cs typeface="Times New Roman"/>
              </a:rPr>
              <a:t>Ф</a:t>
            </a:r>
            <a:r>
              <a:rPr sz="2400" b="1" spc="-10" dirty="0">
                <a:latin typeface="Times New Roman"/>
                <a:cs typeface="Times New Roman"/>
              </a:rPr>
              <a:t>Е</a:t>
            </a:r>
            <a:r>
              <a:rPr sz="2400" b="1" spc="10" dirty="0">
                <a:latin typeface="Times New Roman"/>
                <a:cs typeface="Times New Roman"/>
              </a:rPr>
              <a:t>Д</a:t>
            </a:r>
            <a:r>
              <a:rPr sz="2400" b="1" spc="-20" dirty="0">
                <a:latin typeface="Times New Roman"/>
                <a:cs typeface="Times New Roman"/>
              </a:rPr>
              <a:t>Е</a:t>
            </a:r>
            <a:r>
              <a:rPr sz="2400" b="1" spc="-585" dirty="0">
                <a:latin typeface="Times New Roman"/>
                <a:cs typeface="Times New Roman"/>
              </a:rPr>
              <a:t>Р</a:t>
            </a:r>
            <a:r>
              <a:rPr sz="2400" b="1" spc="-30" dirty="0">
                <a:latin typeface="Times New Roman"/>
                <a:cs typeface="Times New Roman"/>
              </a:rPr>
              <a:t>А</a:t>
            </a:r>
            <a:r>
              <a:rPr sz="2400" b="1" spc="-20" dirty="0">
                <a:latin typeface="Times New Roman"/>
                <a:cs typeface="Times New Roman"/>
              </a:rPr>
              <a:t>Л</a:t>
            </a:r>
            <a:r>
              <a:rPr sz="2400" b="1" spc="-50" dirty="0">
                <a:latin typeface="Times New Roman"/>
                <a:cs typeface="Times New Roman"/>
              </a:rPr>
              <a:t>Ь</a:t>
            </a:r>
            <a:r>
              <a:rPr sz="2400" b="1" spc="-20" dirty="0">
                <a:latin typeface="Times New Roman"/>
                <a:cs typeface="Times New Roman"/>
              </a:rPr>
              <a:t>Н</a:t>
            </a:r>
            <a:r>
              <a:rPr sz="2400" b="1" spc="-30" dirty="0">
                <a:latin typeface="Times New Roman"/>
                <a:cs typeface="Times New Roman"/>
              </a:rPr>
              <a:t>Ы</a:t>
            </a:r>
            <a:r>
              <a:rPr sz="2400" b="1" spc="-5" dirty="0">
                <a:latin typeface="Times New Roman"/>
                <a:cs typeface="Times New Roman"/>
              </a:rPr>
              <a:t>Е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ЗАКОНЫ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231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Times New Roman"/>
                <a:cs typeface="Times New Roman"/>
              </a:rPr>
              <a:t>Федеральный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закон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«Об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образовании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РФ»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29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декабря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2012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года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№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273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–ФЗ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90"/>
              </a:spcBef>
            </a:pPr>
            <a:r>
              <a:rPr sz="2400" b="1" spc="-10" dirty="0">
                <a:latin typeface="Times New Roman"/>
                <a:cs typeface="Times New Roman"/>
              </a:rPr>
              <a:t>ПРИКАЗЫ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МИНПРОСВЕЩЕНИЯ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40" dirty="0">
                <a:latin typeface="Times New Roman"/>
                <a:cs typeface="Times New Roman"/>
              </a:rPr>
              <a:t> Р</a:t>
            </a:r>
            <a:r>
              <a:rPr sz="2400" b="1" spc="75" dirty="0">
                <a:latin typeface="Times New Roman"/>
                <a:cs typeface="Times New Roman"/>
              </a:rPr>
              <a:t>ОС</a:t>
            </a:r>
            <a:r>
              <a:rPr sz="2400" b="1" spc="-10" dirty="0">
                <a:latin typeface="Times New Roman"/>
                <a:cs typeface="Times New Roman"/>
              </a:rPr>
              <a:t>О</a:t>
            </a:r>
            <a:r>
              <a:rPr sz="2400" b="1" spc="-5" dirty="0">
                <a:latin typeface="Times New Roman"/>
                <a:cs typeface="Times New Roman"/>
              </a:rPr>
              <a:t>БР</a:t>
            </a:r>
            <a:r>
              <a:rPr sz="2400" b="1" spc="-10" dirty="0">
                <a:latin typeface="Times New Roman"/>
                <a:cs typeface="Times New Roman"/>
              </a:rPr>
              <a:t>Н</a:t>
            </a:r>
            <a:r>
              <a:rPr sz="2400" b="1" spc="50" dirty="0">
                <a:latin typeface="Times New Roman"/>
                <a:cs typeface="Times New Roman"/>
              </a:rPr>
              <a:t>А</a:t>
            </a:r>
            <a:r>
              <a:rPr sz="2400" b="1" spc="120" dirty="0">
                <a:latin typeface="Times New Roman"/>
                <a:cs typeface="Times New Roman"/>
              </a:rPr>
              <a:t>Д</a:t>
            </a:r>
            <a:r>
              <a:rPr sz="2400" b="1" spc="-10" dirty="0">
                <a:latin typeface="Times New Roman"/>
                <a:cs typeface="Times New Roman"/>
              </a:rPr>
              <a:t>ЗО</a:t>
            </a:r>
            <a:r>
              <a:rPr sz="2400" b="1" spc="-580" dirty="0">
                <a:latin typeface="Times New Roman"/>
                <a:cs typeface="Times New Roman"/>
              </a:rPr>
              <a:t>Р</a:t>
            </a:r>
            <a:r>
              <a:rPr sz="2400" b="1" dirty="0">
                <a:latin typeface="Times New Roman"/>
                <a:cs typeface="Times New Roman"/>
              </a:rPr>
              <a:t>А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РОССИИ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731" y="3017901"/>
            <a:ext cx="47224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05"/>
              </a:spcBef>
              <a:buSzPct val="140000"/>
              <a:buFont typeface="Wingdings"/>
              <a:buChar char=""/>
              <a:tabLst>
                <a:tab pos="376555" algn="l"/>
                <a:tab pos="1443355" algn="l"/>
                <a:tab pos="3274060" algn="l"/>
              </a:tabLst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Министерства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просвещения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39027" y="3017901"/>
            <a:ext cx="1451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Федеральной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2925" y="3017901"/>
            <a:ext cx="84581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0" dirty="0">
                <a:latin typeface="Times New Roman"/>
                <a:cs typeface="Times New Roman"/>
              </a:rPr>
              <a:t>службы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80017" y="3017901"/>
            <a:ext cx="2377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13510" algn="l"/>
                <a:tab pos="1730375" algn="l"/>
              </a:tabLst>
            </a:pP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надзору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сфере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8631" y="3324225"/>
            <a:ext cx="30378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77975" algn="l"/>
                <a:tab pos="1957070" algn="l"/>
                <a:tab pos="2799715" algn="l"/>
              </a:tabLst>
            </a:pPr>
            <a:r>
              <a:rPr sz="2000" spc="-10" dirty="0">
                <a:latin typeface="Times New Roman"/>
                <a:cs typeface="Times New Roman"/>
              </a:rPr>
              <a:t>образования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науки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от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0809" y="3017901"/>
            <a:ext cx="7713345" cy="9283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500">
              <a:lnSpc>
                <a:spcPct val="100000"/>
              </a:lnSpc>
              <a:spcBef>
                <a:spcPts val="105"/>
              </a:spcBef>
              <a:tabLst>
                <a:tab pos="2078989" algn="l"/>
              </a:tabLst>
            </a:pPr>
            <a:r>
              <a:rPr sz="2000" spc="-25" dirty="0">
                <a:latin typeface="Times New Roman"/>
                <a:cs typeface="Times New Roman"/>
              </a:rPr>
              <a:t>РФ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  <a:p>
            <a:pPr marL="69215">
              <a:lnSpc>
                <a:spcPts val="2345"/>
              </a:lnSpc>
              <a:spcBef>
                <a:spcPts val="10"/>
              </a:spcBef>
              <a:tabLst>
                <a:tab pos="1430020" algn="l"/>
                <a:tab pos="1780539" algn="l"/>
                <a:tab pos="2263775" algn="l"/>
                <a:tab pos="3336925" algn="l"/>
              </a:tabLst>
            </a:pPr>
            <a:r>
              <a:rPr sz="2000" spc="-10" dirty="0">
                <a:latin typeface="Times New Roman"/>
                <a:cs typeface="Times New Roman"/>
              </a:rPr>
              <a:t>04.04.2023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г.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№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232/551</a:t>
            </a:r>
            <a:r>
              <a:rPr sz="2000" dirty="0">
                <a:latin typeface="Times New Roman"/>
                <a:cs typeface="Times New Roman"/>
              </a:rPr>
              <a:t>	«Об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утверждении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Порядка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проведения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45"/>
              </a:lnSpc>
            </a:pPr>
            <a:r>
              <a:rPr sz="2000" spc="-10" dirty="0">
                <a:latin typeface="Times New Roman"/>
                <a:cs typeface="Times New Roman"/>
              </a:rPr>
              <a:t>аттестации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3083" y="3615004"/>
            <a:ext cx="62922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6095" algn="l"/>
                <a:tab pos="2597150" algn="l"/>
                <a:tab pos="4152265" algn="l"/>
                <a:tab pos="5497830" algn="l"/>
              </a:tabLst>
            </a:pPr>
            <a:r>
              <a:rPr sz="2000" spc="-2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образовательным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программам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основного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общего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8631" y="3615004"/>
            <a:ext cx="3000375" cy="624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55"/>
              </a:lnSpc>
              <a:spcBef>
                <a:spcPts val="105"/>
              </a:spcBef>
              <a:tabLst>
                <a:tab pos="2022475" algn="l"/>
              </a:tabLst>
            </a:pPr>
            <a:r>
              <a:rPr sz="2000" spc="-10" dirty="0">
                <a:latin typeface="Times New Roman"/>
                <a:cs typeface="Times New Roman"/>
              </a:rPr>
              <a:t>государственной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итоговой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55"/>
              </a:lnSpc>
            </a:pPr>
            <a:r>
              <a:rPr sz="2000" spc="-10" dirty="0">
                <a:latin typeface="Times New Roman"/>
                <a:cs typeface="Times New Roman"/>
              </a:rPr>
              <a:t>образования»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34841" y="4213097"/>
            <a:ext cx="82194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0205" algn="l"/>
                <a:tab pos="2162810" algn="l"/>
                <a:tab pos="2586990" algn="l"/>
                <a:tab pos="2907030" algn="l"/>
                <a:tab pos="3931285" algn="l"/>
                <a:tab pos="4632325" algn="l"/>
                <a:tab pos="5267960" algn="l"/>
                <a:tab pos="5702300" algn="l"/>
                <a:tab pos="6798309" algn="l"/>
              </a:tabLst>
            </a:pPr>
            <a:r>
              <a:rPr sz="2000" spc="-10" dirty="0">
                <a:latin typeface="Times New Roman"/>
                <a:cs typeface="Times New Roman"/>
              </a:rPr>
              <a:t>просвещение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РФ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от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5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октября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2020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года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№</a:t>
            </a:r>
            <a:r>
              <a:rPr sz="2000" dirty="0">
                <a:latin typeface="Times New Roman"/>
                <a:cs typeface="Times New Roman"/>
              </a:rPr>
              <a:t>	546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«Об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утверждении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731" y="4213097"/>
            <a:ext cx="1272540" cy="62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35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2350"/>
              </a:lnSpc>
            </a:pPr>
            <a:r>
              <a:rPr sz="2000" spc="-20" dirty="0">
                <a:latin typeface="Times New Roman"/>
                <a:cs typeface="Times New Roman"/>
              </a:rPr>
              <a:t>Порядка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00529" y="4213097"/>
            <a:ext cx="1568450" cy="62357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96850" marR="5080" indent="-184785">
              <a:lnSpc>
                <a:spcPts val="2300"/>
              </a:lnSpc>
              <a:spcBef>
                <a:spcPts val="260"/>
              </a:spcBef>
            </a:pPr>
            <a:r>
              <a:rPr sz="2000" spc="-20" dirty="0">
                <a:latin typeface="Times New Roman"/>
                <a:cs typeface="Times New Roman"/>
              </a:rPr>
              <a:t>Министерства </a:t>
            </a:r>
            <a:r>
              <a:rPr sz="2000" spc="-10" dirty="0">
                <a:latin typeface="Times New Roman"/>
                <a:cs typeface="Times New Roman"/>
              </a:rPr>
              <a:t>заполнения,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3505" y="4505705"/>
            <a:ext cx="82435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8850" algn="l"/>
                <a:tab pos="1337310" algn="l"/>
                <a:tab pos="2348865" algn="l"/>
                <a:tab pos="3699510" algn="l"/>
              </a:tabLst>
            </a:pPr>
            <a:r>
              <a:rPr sz="2000" dirty="0">
                <a:latin typeface="Times New Roman"/>
                <a:cs typeface="Times New Roman"/>
              </a:rPr>
              <a:t>учет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выдачи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аттестатов</a:t>
            </a:r>
            <a:r>
              <a:rPr sz="2000" dirty="0">
                <a:latin typeface="Times New Roman"/>
                <a:cs typeface="Times New Roman"/>
              </a:rPr>
              <a:t>	об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снов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ном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общем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среднем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общем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3540" y="4796790"/>
            <a:ext cx="11274425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latin typeface="Times New Roman"/>
                <a:cs typeface="Times New Roman"/>
              </a:rPr>
              <a:t>образовании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дубликатов»</a:t>
            </a:r>
            <a:endParaRPr sz="2000">
              <a:latin typeface="Times New Roman"/>
              <a:cs typeface="Times New Roman"/>
            </a:endParaRPr>
          </a:p>
          <a:p>
            <a:pPr marL="297815" marR="5080" indent="-285750" algn="just">
              <a:lnSpc>
                <a:spcPct val="100000"/>
              </a:lnSpc>
              <a:buFont typeface="Wingdings"/>
              <a:buChar char=""/>
              <a:tabLst>
                <a:tab pos="299085" algn="l"/>
              </a:tabLst>
            </a:pPr>
            <a:r>
              <a:rPr sz="2000" dirty="0">
                <a:latin typeface="Times New Roman"/>
                <a:cs typeface="Times New Roman"/>
              </a:rPr>
              <a:t>Приказ</a:t>
            </a:r>
            <a:r>
              <a:rPr sz="2000" spc="18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Минпросвещения</a:t>
            </a:r>
            <a:r>
              <a:rPr sz="2000" spc="1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России,</a:t>
            </a:r>
            <a:r>
              <a:rPr sz="2000" spc="1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Рособрнадзора</a:t>
            </a:r>
            <a:r>
              <a:rPr sz="2000" spc="1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от</a:t>
            </a:r>
            <a:r>
              <a:rPr sz="2000" spc="18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09.02.2024</a:t>
            </a:r>
            <a:r>
              <a:rPr sz="2000" spc="1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№</a:t>
            </a:r>
            <a:r>
              <a:rPr sz="2000" spc="18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89/208</a:t>
            </a:r>
            <a:r>
              <a:rPr sz="2000" spc="18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«Об</a:t>
            </a:r>
            <a:r>
              <a:rPr sz="2000" spc="195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утверждении 	</a:t>
            </a:r>
            <a:r>
              <a:rPr sz="2000" dirty="0">
                <a:latin typeface="Times New Roman"/>
                <a:cs typeface="Times New Roman"/>
              </a:rPr>
              <a:t>особенностей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проведения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государственной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итоговой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аттестации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образовательным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программам 	</a:t>
            </a:r>
            <a:r>
              <a:rPr sz="2000" dirty="0">
                <a:latin typeface="Times New Roman"/>
                <a:cs typeface="Times New Roman"/>
              </a:rPr>
              <a:t>основного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общего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среднего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общего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образования,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формы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проведения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государственной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итоговой 	</a:t>
            </a:r>
            <a:r>
              <a:rPr sz="2000" dirty="0">
                <a:latin typeface="Times New Roman"/>
                <a:cs typeface="Times New Roman"/>
              </a:rPr>
              <a:t>аттестации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условий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допуска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2023/24,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2024/25,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2025/26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учебных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годах»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6602" y="610869"/>
            <a:ext cx="1081278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62679" marR="5080" indent="-3650615">
              <a:lnSpc>
                <a:spcPct val="100000"/>
              </a:lnSpc>
              <a:spcBef>
                <a:spcPts val="95"/>
              </a:spcBef>
            </a:pPr>
            <a:r>
              <a:rPr u="sng" spc="-13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Опубликованы</a:t>
            </a:r>
            <a:r>
              <a:rPr u="sng" spc="-18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10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проекты</a:t>
            </a:r>
            <a:r>
              <a:rPr u="sng" spc="-19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10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расписания</a:t>
            </a:r>
            <a:r>
              <a:rPr u="sng" spc="-19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9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ЕГЭ,</a:t>
            </a:r>
            <a:r>
              <a:rPr u="sng" spc="-17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10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ОГЭ</a:t>
            </a:r>
            <a:r>
              <a:rPr u="sng" spc="-15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5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и</a:t>
            </a:r>
            <a:r>
              <a:rPr spc="-50" dirty="0">
                <a:solidFill>
                  <a:srgbClr val="9353C3"/>
                </a:solidFill>
              </a:rPr>
              <a:t> </a:t>
            </a:r>
            <a:r>
              <a:rPr u="sng" spc="-9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ГВЭ</a:t>
            </a:r>
            <a:r>
              <a:rPr u="sng" spc="-20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6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на</a:t>
            </a:r>
            <a:r>
              <a:rPr u="sng" spc="-19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9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2025</a:t>
            </a:r>
            <a:r>
              <a:rPr u="sng" spc="-21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 </a:t>
            </a:r>
            <a:r>
              <a:rPr u="sng" spc="-25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hlinkClick r:id="rId2"/>
              </a:rPr>
              <a:t>год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2446" y="2299843"/>
            <a:ext cx="1039368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Основной</a:t>
            </a:r>
            <a:r>
              <a:rPr sz="4400" b="1" spc="-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период</a:t>
            </a:r>
            <a:r>
              <a:rPr sz="4400" b="1" spc="-3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–</a:t>
            </a:r>
            <a:r>
              <a:rPr sz="4400" b="1" spc="-4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4400" b="1" u="sng" spc="-4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21</a:t>
            </a:r>
            <a:r>
              <a:rPr sz="4400" b="1" u="sng" spc="-6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мая</a:t>
            </a:r>
            <a:r>
              <a:rPr sz="4400" b="1" u="sng" spc="-4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4400" b="1" u="sng" spc="-4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16</a:t>
            </a:r>
            <a:r>
              <a:rPr sz="4400" b="1" u="sng" spc="-35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spc="-2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июня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4400">
              <a:latin typeface="Times New Roman"/>
              <a:cs typeface="Times New Roman"/>
            </a:endParaRPr>
          </a:p>
          <a:p>
            <a:pPr marL="4445" algn="ctr">
              <a:lnSpc>
                <a:spcPct val="100000"/>
              </a:lnSpc>
            </a:pP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4400" b="1" u="sng" spc="-3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26</a:t>
            </a:r>
            <a:r>
              <a:rPr sz="4400" b="1" u="sng" spc="-25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июня</a:t>
            </a:r>
            <a:r>
              <a:rPr sz="4400" b="1" u="sng" spc="-25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4400" b="1" u="sng" spc="-3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4400" b="1" u="sng" spc="-25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sng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июля</a:t>
            </a:r>
            <a:r>
              <a:rPr sz="4400" b="1" u="sng" spc="-50" dirty="0">
                <a:solidFill>
                  <a:srgbClr val="1A1A1A"/>
                </a:solidFill>
                <a:uFill>
                  <a:solidFill>
                    <a:srgbClr val="1A1A1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в</a:t>
            </a:r>
            <a:r>
              <a:rPr sz="4400" b="1" spc="-3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spc="-10" dirty="0">
                <a:solidFill>
                  <a:srgbClr val="1A1A1A"/>
                </a:solidFill>
                <a:latin typeface="Times New Roman"/>
                <a:cs typeface="Times New Roman"/>
              </a:rPr>
              <a:t>расписании</a:t>
            </a:r>
            <a:endParaRPr sz="44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4400" b="1" spc="-10" dirty="0">
                <a:solidFill>
                  <a:srgbClr val="1A1A1A"/>
                </a:solidFill>
                <a:latin typeface="Times New Roman"/>
                <a:cs typeface="Times New Roman"/>
              </a:rPr>
              <a:t>предусмотрены</a:t>
            </a:r>
            <a:r>
              <a:rPr sz="4400" b="1" spc="-9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резервные</a:t>
            </a:r>
            <a:r>
              <a:rPr sz="4400" b="1" spc="-8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дни</a:t>
            </a:r>
            <a:r>
              <a:rPr sz="4400" b="1" spc="-6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для</a:t>
            </a:r>
            <a:r>
              <a:rPr sz="4400" b="1" spc="-9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spc="-10" dirty="0">
                <a:solidFill>
                  <a:srgbClr val="1A1A1A"/>
                </a:solidFill>
                <a:latin typeface="Times New Roman"/>
                <a:cs typeface="Times New Roman"/>
              </a:rPr>
              <a:t>сдачи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экзаменов</a:t>
            </a:r>
            <a:r>
              <a:rPr sz="4400" b="1" spc="-6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по</a:t>
            </a:r>
            <a:r>
              <a:rPr sz="4400" b="1" spc="-3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1A1A1A"/>
                </a:solidFill>
                <a:latin typeface="Times New Roman"/>
                <a:cs typeface="Times New Roman"/>
              </a:rPr>
              <a:t>всем</a:t>
            </a:r>
            <a:r>
              <a:rPr sz="4400" b="1" spc="-3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4400" b="1" spc="-10" dirty="0">
                <a:solidFill>
                  <a:srgbClr val="1A1A1A"/>
                </a:solidFill>
                <a:latin typeface="Times New Roman"/>
                <a:cs typeface="Times New Roman"/>
              </a:rPr>
              <a:t>предметам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1086" y="371983"/>
            <a:ext cx="5373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6FC0"/>
                </a:solidFill>
              </a:rPr>
              <a:t>Порядок</a:t>
            </a:r>
            <a:r>
              <a:rPr sz="3600" spc="-185" dirty="0">
                <a:solidFill>
                  <a:srgbClr val="006FC0"/>
                </a:solidFill>
              </a:rPr>
              <a:t> </a:t>
            </a:r>
            <a:r>
              <a:rPr sz="3600" spc="-40" dirty="0">
                <a:solidFill>
                  <a:srgbClr val="006FC0"/>
                </a:solidFill>
              </a:rPr>
              <a:t>проведения</a:t>
            </a:r>
            <a:r>
              <a:rPr sz="3600" spc="-165" dirty="0">
                <a:solidFill>
                  <a:srgbClr val="006FC0"/>
                </a:solidFill>
              </a:rPr>
              <a:t> </a:t>
            </a:r>
            <a:r>
              <a:rPr sz="3600" spc="-25" dirty="0">
                <a:solidFill>
                  <a:srgbClr val="006FC0"/>
                </a:solidFill>
              </a:rPr>
              <a:t>ГИА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2891" y="957427"/>
            <a:ext cx="11217275" cy="18167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-1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день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0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учащийся прибывает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ППЭ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i="1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ранее</a:t>
            </a:r>
            <a:r>
              <a:rPr sz="2000" b="1" i="1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09.00</a:t>
            </a:r>
            <a:r>
              <a:rPr sz="2000" b="1" i="1" spc="-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московскому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времени.</a:t>
            </a:r>
            <a:endParaRPr sz="2000">
              <a:latin typeface="Times New Roman"/>
              <a:cs typeface="Times New Roman"/>
            </a:endParaRPr>
          </a:p>
          <a:p>
            <a:pPr marL="12700" marR="55880">
              <a:lnSpc>
                <a:spcPct val="100000"/>
              </a:lnSpc>
              <a:spcBef>
                <a:spcPts val="695"/>
              </a:spcBef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Допуск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ППЭ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осуществляется</a:t>
            </a:r>
            <a:r>
              <a:rPr sz="20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наличии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удостоверяющего</a:t>
            </a:r>
            <a:r>
              <a:rPr sz="2000" b="1" i="1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личность</a:t>
            </a:r>
            <a:r>
              <a:rPr sz="2000" b="1" i="1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наличии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b="1" i="1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20" dirty="0">
                <a:solidFill>
                  <a:srgbClr val="404040"/>
                </a:solidFill>
                <a:latin typeface="Times New Roman"/>
                <a:cs typeface="Times New Roman"/>
              </a:rPr>
              <a:t>списках</a:t>
            </a:r>
            <a:r>
              <a:rPr sz="2000" b="1" i="1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распределения.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10"/>
              </a:spcBef>
              <a:tabLst>
                <a:tab pos="321945" algn="l"/>
                <a:tab pos="1167765" algn="l"/>
                <a:tab pos="2400935" algn="l"/>
                <a:tab pos="3612515" algn="l"/>
                <a:tab pos="3997960" algn="l"/>
                <a:tab pos="5040630" algn="l"/>
                <a:tab pos="5443220" algn="l"/>
                <a:tab pos="6878955" algn="l"/>
                <a:tab pos="7139305" algn="l"/>
                <a:tab pos="7875270" algn="l"/>
                <a:tab pos="8408670" algn="l"/>
                <a:tab pos="9035415" algn="l"/>
                <a:tab pos="9815830" algn="l"/>
                <a:tab pos="10951210" algn="l"/>
              </a:tabLst>
            </a:pP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случае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опоздания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участника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экзамен,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он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допускается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ППЭ,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этом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время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b="1" i="1" spc="-25" dirty="0">
                <a:solidFill>
                  <a:srgbClr val="404040"/>
                </a:solidFill>
                <a:latin typeface="Times New Roman"/>
                <a:cs typeface="Times New Roman"/>
              </a:rPr>
              <a:t>не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продлевается.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2895600"/>
            <a:ext cx="11201400" cy="1108075"/>
          </a:xfrm>
          <a:prstGeom prst="rect">
            <a:avLst/>
          </a:prstGeom>
          <a:ln w="24384">
            <a:solidFill>
              <a:srgbClr val="538ED3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77470" marR="133350" algn="just">
              <a:lnSpc>
                <a:spcPts val="2880"/>
              </a:lnSpc>
              <a:spcBef>
                <a:spcPts val="15"/>
              </a:spcBef>
            </a:pPr>
            <a:r>
              <a:rPr sz="2400" dirty="0">
                <a:latin typeface="Times New Roman"/>
                <a:cs typeface="Times New Roman"/>
              </a:rPr>
              <a:t>Во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время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экзамена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обучающиеся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выходят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аудитории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перемещаются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ППЭ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dirty="0">
                <a:latin typeface="Times New Roman"/>
                <a:cs typeface="Times New Roman"/>
              </a:rPr>
              <a:t>сопровождении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одного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организаторов.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выходе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аудитории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обучающиеся </a:t>
            </a:r>
            <a:r>
              <a:rPr sz="2400" dirty="0">
                <a:latin typeface="Times New Roman"/>
                <a:cs typeface="Times New Roman"/>
              </a:rPr>
              <a:t>оставляют</a:t>
            </a:r>
            <a:r>
              <a:rPr sz="2400" spc="-10" dirty="0">
                <a:latin typeface="Times New Roman"/>
                <a:cs typeface="Times New Roman"/>
              </a:rPr>
              <a:t> экзаменационные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материалы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черновики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рабочем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столе.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28827" y="4262628"/>
            <a:ext cx="11210925" cy="2113915"/>
            <a:chOff x="528827" y="4262628"/>
            <a:chExt cx="11210925" cy="2113915"/>
          </a:xfrm>
        </p:grpSpPr>
        <p:sp>
          <p:nvSpPr>
            <p:cNvPr id="6" name="object 6"/>
            <p:cNvSpPr/>
            <p:nvPr/>
          </p:nvSpPr>
          <p:spPr>
            <a:xfrm>
              <a:off x="533399" y="4267200"/>
              <a:ext cx="11201400" cy="2105025"/>
            </a:xfrm>
            <a:custGeom>
              <a:avLst/>
              <a:gdLst/>
              <a:ahLst/>
              <a:cxnLst/>
              <a:rect l="l" t="t" r="r" b="b"/>
              <a:pathLst>
                <a:path w="11201400" h="2105025">
                  <a:moveTo>
                    <a:pt x="11201400" y="0"/>
                  </a:moveTo>
                  <a:lnTo>
                    <a:pt x="0" y="0"/>
                  </a:lnTo>
                  <a:lnTo>
                    <a:pt x="0" y="2104644"/>
                  </a:lnTo>
                  <a:lnTo>
                    <a:pt x="11201400" y="2104644"/>
                  </a:lnTo>
                  <a:lnTo>
                    <a:pt x="11201400" y="0"/>
                  </a:lnTo>
                  <a:close/>
                </a:path>
              </a:pathLst>
            </a:custGeom>
            <a:solidFill>
              <a:srgbClr val="B8CD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3399" y="4267200"/>
              <a:ext cx="11201400" cy="2105025"/>
            </a:xfrm>
            <a:custGeom>
              <a:avLst/>
              <a:gdLst/>
              <a:ahLst/>
              <a:cxnLst/>
              <a:rect l="l" t="t" r="r" b="b"/>
              <a:pathLst>
                <a:path w="11201400" h="2105025">
                  <a:moveTo>
                    <a:pt x="0" y="2104644"/>
                  </a:moveTo>
                  <a:lnTo>
                    <a:pt x="11201400" y="2104644"/>
                  </a:lnTo>
                  <a:lnTo>
                    <a:pt x="11201400" y="0"/>
                  </a:lnTo>
                  <a:lnTo>
                    <a:pt x="0" y="0"/>
                  </a:lnTo>
                  <a:lnTo>
                    <a:pt x="0" y="2104644"/>
                  </a:lnTo>
                  <a:close/>
                </a:path>
              </a:pathLst>
            </a:custGeom>
            <a:ln w="9144">
              <a:solidFill>
                <a:srgbClr val="538ED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18744" y="4211192"/>
            <a:ext cx="11017250" cy="2112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141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Участники</a:t>
            </a:r>
            <a:r>
              <a:rPr sz="2400" spc="47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9,</a:t>
            </a:r>
            <a:r>
              <a:rPr sz="2400" spc="4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допустившие</a:t>
            </a:r>
            <a:r>
              <a:rPr sz="2400" spc="4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нарушение</a:t>
            </a:r>
            <a:r>
              <a:rPr sz="2400" spc="4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4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проведения</a:t>
            </a:r>
            <a:r>
              <a:rPr sz="2400" spc="47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экзамена</a:t>
            </a:r>
            <a:r>
              <a:rPr sz="2400" b="1" spc="-10" dirty="0">
                <a:latin typeface="Times New Roman"/>
                <a:cs typeface="Times New Roman"/>
              </a:rPr>
              <a:t>, </a:t>
            </a:r>
            <a:r>
              <a:rPr sz="2400" b="1" dirty="0">
                <a:latin typeface="Times New Roman"/>
                <a:cs typeface="Times New Roman"/>
              </a:rPr>
              <a:t>удаляются</a:t>
            </a:r>
            <a:r>
              <a:rPr sz="2400" b="1" spc="3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из</a:t>
            </a:r>
            <a:r>
              <a:rPr sz="2400" b="1" spc="3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ППЭ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данному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факту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составляется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акт,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который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передаётся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рассмотрение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ГЭК.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факт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нарушения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участником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ГИА-9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проведения </a:t>
            </a:r>
            <a:r>
              <a:rPr sz="2400" dirty="0">
                <a:latin typeface="Times New Roman"/>
                <a:cs typeface="Times New Roman"/>
              </a:rPr>
              <a:t>экзамена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подтверждается,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ГЭК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принимает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решение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аннулировании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результатов </a:t>
            </a:r>
            <a:r>
              <a:rPr sz="2400" dirty="0">
                <a:latin typeface="Times New Roman"/>
                <a:cs typeface="Times New Roman"/>
              </a:rPr>
              <a:t>участника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соответствующему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учебному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предмету.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3340" y="535381"/>
            <a:ext cx="3338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>
                <a:solidFill>
                  <a:srgbClr val="006FC0"/>
                </a:solidFill>
              </a:rPr>
              <a:t>ЗАПРЕЩЕНО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1491" y="1124887"/>
            <a:ext cx="10835005" cy="30841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92710" indent="-11430" algn="just">
              <a:lnSpc>
                <a:spcPct val="124000"/>
              </a:lnSpc>
              <a:spcBef>
                <a:spcPts val="110"/>
              </a:spcBef>
              <a:buSzPct val="95833"/>
              <a:buFont typeface="Times New Roman"/>
              <a:buChar char="•"/>
              <a:tabLst>
                <a:tab pos="115570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Наличие</a:t>
            </a:r>
            <a:r>
              <a:rPr sz="24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средств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связи,</a:t>
            </a:r>
            <a:r>
              <a:rPr sz="24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электронно-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вычислительной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техники,</a:t>
            </a:r>
            <a:r>
              <a:rPr sz="2400" b="1" spc="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фото,</a:t>
            </a:r>
            <a:r>
              <a:rPr sz="2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аудио</a:t>
            </a:r>
            <a:r>
              <a:rPr sz="24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и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видеоаппаратуры,</a:t>
            </a:r>
            <a:r>
              <a:rPr sz="24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справочных</a:t>
            </a:r>
            <a:r>
              <a:rPr sz="24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материалов,</a:t>
            </a:r>
            <a:r>
              <a:rPr sz="24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письменных</a:t>
            </a:r>
            <a:r>
              <a:rPr sz="24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заметок</a:t>
            </a:r>
            <a:r>
              <a:rPr sz="24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400" b="1" spc="2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иных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средств</a:t>
            </a:r>
            <a:r>
              <a:rPr sz="2400" b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хранения</a:t>
            </a:r>
            <a:r>
              <a:rPr sz="2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4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передачи</a:t>
            </a:r>
            <a:r>
              <a:rPr sz="2400" b="1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информации.</a:t>
            </a:r>
            <a:endParaRPr sz="2400">
              <a:latin typeface="Times New Roman"/>
              <a:cs typeface="Times New Roman"/>
            </a:endParaRPr>
          </a:p>
          <a:p>
            <a:pPr marL="12700" marR="5715" indent="-10795" algn="just">
              <a:lnSpc>
                <a:spcPct val="100000"/>
              </a:lnSpc>
              <a:spcBef>
                <a:spcPts val="1235"/>
              </a:spcBef>
              <a:buSzPct val="95833"/>
              <a:buFont typeface="Times New Roman"/>
              <a:buChar char="•"/>
              <a:tabLst>
                <a:tab pos="11620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Вынос</a:t>
            </a:r>
            <a:r>
              <a:rPr sz="2400" b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из</a:t>
            </a:r>
            <a:r>
              <a:rPr sz="2400" b="1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аудитории</a:t>
            </a:r>
            <a:r>
              <a:rPr sz="2400" b="1" spc="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400" b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ППЭ</a:t>
            </a:r>
            <a:r>
              <a:rPr sz="2400" b="1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экзаменационных</a:t>
            </a:r>
            <a:r>
              <a:rPr sz="2400" b="1" spc="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материалов</a:t>
            </a:r>
            <a:r>
              <a:rPr sz="2400" b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на</a:t>
            </a:r>
            <a:r>
              <a:rPr sz="2400" b="1" spc="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бумажном</a:t>
            </a:r>
            <a:r>
              <a:rPr sz="2400" b="1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или электронном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носителях,</a:t>
            </a:r>
            <a:r>
              <a:rPr sz="2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их</a:t>
            </a:r>
            <a:r>
              <a:rPr sz="2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фотографирование.</a:t>
            </a:r>
            <a:endParaRPr sz="2400">
              <a:latin typeface="Times New Roman"/>
              <a:cs typeface="Times New Roman"/>
            </a:endParaRPr>
          </a:p>
          <a:p>
            <a:pPr marL="12700" marR="5080" indent="-9525" algn="just">
              <a:lnSpc>
                <a:spcPct val="100000"/>
              </a:lnSpc>
              <a:spcBef>
                <a:spcPts val="600"/>
              </a:spcBef>
              <a:buSzPct val="95833"/>
              <a:buFont typeface="Times New Roman"/>
              <a:buChar char="•"/>
              <a:tabLst>
                <a:tab pos="11747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Оказание</a:t>
            </a:r>
            <a:r>
              <a:rPr sz="2400" b="1" spc="5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содействия</a:t>
            </a:r>
            <a:r>
              <a:rPr sz="2400" b="1" spc="5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другим</a:t>
            </a:r>
            <a:r>
              <a:rPr sz="2400" b="1" spc="5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участникам</a:t>
            </a:r>
            <a:r>
              <a:rPr sz="2400" b="1" spc="5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ОГЭ,</a:t>
            </a:r>
            <a:r>
              <a:rPr sz="2400" b="1" spc="5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2400" b="1" spc="5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том</a:t>
            </a:r>
            <a:r>
              <a:rPr sz="2400" b="1" spc="5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числе</a:t>
            </a:r>
            <a:r>
              <a:rPr sz="2400" b="1" spc="5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передача</a:t>
            </a:r>
            <a:r>
              <a:rPr sz="2400" b="1" spc="5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им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указанных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средств</a:t>
            </a:r>
            <a:r>
              <a:rPr sz="24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материалов.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6311" y="4654296"/>
            <a:ext cx="1246632" cy="124663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965447" y="4654296"/>
            <a:ext cx="2270760" cy="1313815"/>
            <a:chOff x="3965447" y="4654296"/>
            <a:chExt cx="2270760" cy="13138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29455" y="4712208"/>
              <a:ext cx="2124455" cy="115519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65447" y="4654296"/>
              <a:ext cx="2270760" cy="13136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29455" y="4712208"/>
              <a:ext cx="2124710" cy="1152525"/>
            </a:xfrm>
            <a:custGeom>
              <a:avLst/>
              <a:gdLst/>
              <a:ahLst/>
              <a:cxnLst/>
              <a:rect l="l" t="t" r="r" b="b"/>
              <a:pathLst>
                <a:path w="2124710" h="1152525">
                  <a:moveTo>
                    <a:pt x="0" y="0"/>
                  </a:moveTo>
                  <a:lnTo>
                    <a:pt x="2124456" y="1152144"/>
                  </a:lnTo>
                </a:path>
              </a:pathLst>
            </a:custGeom>
            <a:ln w="85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82511" y="4565903"/>
            <a:ext cx="1399032" cy="1402080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8183880" y="4590288"/>
            <a:ext cx="1862455" cy="1356360"/>
            <a:chOff x="8183880" y="4590288"/>
            <a:chExt cx="1862455" cy="135636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50936" y="4645152"/>
              <a:ext cx="1712976" cy="119786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183880" y="4590288"/>
              <a:ext cx="1862327" cy="135636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250936" y="4645152"/>
              <a:ext cx="1713230" cy="1197610"/>
            </a:xfrm>
            <a:custGeom>
              <a:avLst/>
              <a:gdLst/>
              <a:ahLst/>
              <a:cxnLst/>
              <a:rect l="l" t="t" r="r" b="b"/>
              <a:pathLst>
                <a:path w="1713229" h="1197610">
                  <a:moveTo>
                    <a:pt x="0" y="0"/>
                  </a:moveTo>
                  <a:lnTo>
                    <a:pt x="1712722" y="1197432"/>
                  </a:lnTo>
                </a:path>
              </a:pathLst>
            </a:custGeom>
            <a:ln w="85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838" y="427990"/>
            <a:ext cx="48901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40" dirty="0">
                <a:solidFill>
                  <a:srgbClr val="006FC0"/>
                </a:solidFill>
              </a:rPr>
              <a:t>Повторная</a:t>
            </a:r>
            <a:r>
              <a:rPr spc="-185" dirty="0">
                <a:solidFill>
                  <a:srgbClr val="006FC0"/>
                </a:solidFill>
              </a:rPr>
              <a:t> </a:t>
            </a:r>
            <a:r>
              <a:rPr spc="-135" dirty="0">
                <a:solidFill>
                  <a:srgbClr val="006FC0"/>
                </a:solidFill>
              </a:rPr>
              <a:t>сдача</a:t>
            </a:r>
            <a:r>
              <a:rPr spc="-155" dirty="0">
                <a:solidFill>
                  <a:srgbClr val="006FC0"/>
                </a:solidFill>
              </a:rPr>
              <a:t> </a:t>
            </a:r>
            <a:r>
              <a:rPr spc="-25" dirty="0">
                <a:solidFill>
                  <a:srgbClr val="006FC0"/>
                </a:solidFill>
              </a:rPr>
              <a:t>ГИА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212850"/>
            <a:ext cx="10817225" cy="47625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algn="just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решению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председателя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ГЭК</a:t>
            </a:r>
            <a:r>
              <a:rPr sz="2000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повторно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сдаче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ГИА-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9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соответствующему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учебному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предмету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в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текущем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учебном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году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(резервные</a:t>
            </a:r>
            <a:r>
              <a:rPr sz="2000" spc="409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сроки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основного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периода)</a:t>
            </a:r>
            <a:r>
              <a:rPr sz="2000" spc="40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допускаются</a:t>
            </a:r>
            <a:r>
              <a:rPr sz="2000" spc="41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следующие обучающиеся: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40"/>
              </a:spcBef>
            </a:pPr>
            <a:endParaRPr sz="2000">
              <a:latin typeface="Times New Roman"/>
              <a:cs typeface="Times New Roman"/>
            </a:endParaRPr>
          </a:p>
          <a:p>
            <a:pPr marL="194945" marR="5715" indent="-182880" algn="just">
              <a:lnSpc>
                <a:spcPts val="2160"/>
              </a:lnSpc>
              <a:buClr>
                <a:srgbClr val="619DD1"/>
              </a:buClr>
              <a:buSzPct val="80000"/>
              <a:buFont typeface="Wingdings"/>
              <a:buChar char=""/>
              <a:tabLst>
                <a:tab pos="19494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получившие</a:t>
            </a:r>
            <a:r>
              <a:rPr sz="2000" spc="3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4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ГИА-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9</a:t>
            </a:r>
            <a:r>
              <a:rPr sz="2000" spc="3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неудовлетворительный</a:t>
            </a:r>
            <a:r>
              <a:rPr sz="2000" b="1" spc="4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результат</a:t>
            </a:r>
            <a:r>
              <a:rPr sz="2000" b="1" spc="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spc="3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более</a:t>
            </a:r>
            <a:r>
              <a:rPr sz="2000" b="1" spc="3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чем</a:t>
            </a:r>
            <a:r>
              <a:rPr sz="2000" b="1" spc="3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b="1" spc="3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двум</a:t>
            </a:r>
            <a:r>
              <a:rPr sz="2000" b="1" spc="3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учебным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предметам</a:t>
            </a:r>
            <a:r>
              <a:rPr sz="2000" b="1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( кроме</a:t>
            </a:r>
            <a:r>
              <a:rPr sz="20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у</a:t>
            </a:r>
            <a:r>
              <a:rPr sz="2000" b="1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частников</a:t>
            </a:r>
            <a:r>
              <a:rPr sz="2000" b="1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ГИА, </a:t>
            </a:r>
            <a:r>
              <a:rPr sz="2000" b="1" spc="-35" dirty="0">
                <a:solidFill>
                  <a:srgbClr val="404040"/>
                </a:solidFill>
                <a:latin typeface="Times New Roman"/>
                <a:cs typeface="Times New Roman"/>
              </a:rPr>
              <a:t>проходящих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 ГИА</a:t>
            </a:r>
            <a:r>
              <a:rPr sz="2000" b="1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9</a:t>
            </a:r>
            <a:r>
              <a:rPr sz="2000" b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только</a:t>
            </a:r>
            <a:r>
              <a:rPr sz="2000" b="1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 </a:t>
            </a:r>
            <a:r>
              <a:rPr sz="20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обязательным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учебным предметам);</a:t>
            </a:r>
            <a:endParaRPr sz="2000">
              <a:latin typeface="Times New Roman"/>
              <a:cs typeface="Times New Roman"/>
            </a:endParaRPr>
          </a:p>
          <a:p>
            <a:pPr marL="194945" marR="8255" indent="-182880" algn="just">
              <a:lnSpc>
                <a:spcPts val="2160"/>
              </a:lnSpc>
              <a:spcBef>
                <a:spcPts val="405"/>
              </a:spcBef>
              <a:buClr>
                <a:srgbClr val="619DD1"/>
              </a:buClr>
              <a:buSzPct val="80000"/>
              <a:buFont typeface="Wingdings"/>
              <a:buChar char=""/>
              <a:tabLst>
                <a:tab pos="194945" algn="l"/>
              </a:tabLst>
            </a:pP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spc="1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явившиеся</a:t>
            </a:r>
            <a:r>
              <a:rPr sz="2000" b="1" spc="1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b="1" spc="1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экзамены</a:t>
            </a:r>
            <a:r>
              <a:rPr sz="2000" b="1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b="1" spc="1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уважительным</a:t>
            </a:r>
            <a:r>
              <a:rPr sz="2000" b="1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причинам</a:t>
            </a:r>
            <a:r>
              <a:rPr sz="2000" b="1" spc="1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(болезнь</a:t>
            </a:r>
            <a:r>
              <a:rPr sz="2000" spc="1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1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иные</a:t>
            </a:r>
            <a:r>
              <a:rPr sz="2000" spc="1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обстоятельства,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подтвержденные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документально);</a:t>
            </a:r>
            <a:endParaRPr sz="2000">
              <a:latin typeface="Times New Roman"/>
              <a:cs typeface="Times New Roman"/>
            </a:endParaRPr>
          </a:p>
          <a:p>
            <a:pPr marL="194945" indent="-182245" algn="just">
              <a:lnSpc>
                <a:spcPts val="2280"/>
              </a:lnSpc>
              <a:spcBef>
                <a:spcPts val="130"/>
              </a:spcBef>
              <a:buClr>
                <a:srgbClr val="619DD1"/>
              </a:buClr>
              <a:buSzPct val="80000"/>
              <a:buFont typeface="Wingdings"/>
              <a:buChar char=""/>
              <a:tabLst>
                <a:tab pos="194945" algn="l"/>
              </a:tabLst>
            </a:pP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spc="1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завершившие</a:t>
            </a:r>
            <a:r>
              <a:rPr sz="2000" b="1" spc="1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выполнение</a:t>
            </a:r>
            <a:r>
              <a:rPr sz="2000" b="1" spc="20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экзаменационной</a:t>
            </a:r>
            <a:r>
              <a:rPr sz="2000" b="1" spc="1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работы</a:t>
            </a:r>
            <a:r>
              <a:rPr sz="2000" b="1" spc="20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b="1" spc="1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уважительным</a:t>
            </a:r>
            <a:r>
              <a:rPr sz="2000" b="1" spc="20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причинам</a:t>
            </a:r>
            <a:endParaRPr sz="2000">
              <a:latin typeface="Times New Roman"/>
              <a:cs typeface="Times New Roman"/>
            </a:endParaRPr>
          </a:p>
          <a:p>
            <a:pPr marL="194945" algn="just">
              <a:lnSpc>
                <a:spcPts val="2280"/>
              </a:lnSpc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(болезнь</a:t>
            </a:r>
            <a:r>
              <a:rPr sz="2000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иные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обстоятельства,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подтвержденные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документально);</a:t>
            </a:r>
            <a:endParaRPr sz="2000">
              <a:latin typeface="Times New Roman"/>
              <a:cs typeface="Times New Roman"/>
            </a:endParaRPr>
          </a:p>
          <a:p>
            <a:pPr marL="194945" marR="5715" indent="-182880" algn="just">
              <a:lnSpc>
                <a:spcPts val="2160"/>
              </a:lnSpc>
              <a:spcBef>
                <a:spcPts val="425"/>
              </a:spcBef>
              <a:buClr>
                <a:srgbClr val="619DD1"/>
              </a:buClr>
              <a:buSzPct val="80000"/>
              <a:buFont typeface="Wingdings"/>
              <a:buChar char=""/>
              <a:tabLst>
                <a:tab pos="19494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апелляция</a:t>
            </a:r>
            <a:r>
              <a:rPr sz="2000" spc="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которых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</a:t>
            </a:r>
            <a:r>
              <a:rPr sz="2000" spc="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нарушении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установленного</a:t>
            </a:r>
            <a:r>
              <a:rPr sz="2000" spc="9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порядка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spc="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ГИА-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9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конфликтной комиссией</a:t>
            </a:r>
            <a:r>
              <a:rPr sz="2000" spc="2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была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удовлетворена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94945" marR="5080" indent="-182880" algn="just">
              <a:lnSpc>
                <a:spcPct val="90100"/>
              </a:lnSpc>
              <a:spcBef>
                <a:spcPts val="375"/>
              </a:spcBef>
              <a:buClr>
                <a:srgbClr val="619DD1"/>
              </a:buClr>
              <a:buSzPct val="80000"/>
              <a:buFont typeface="Wingdings"/>
              <a:buChar char=""/>
              <a:tabLst>
                <a:tab pos="19494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результаты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которых</a:t>
            </a:r>
            <a:r>
              <a:rPr sz="2000" spc="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были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аннулированы</a:t>
            </a:r>
            <a:r>
              <a:rPr sz="2000" spc="8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ГЭК</a:t>
            </a:r>
            <a:r>
              <a:rPr sz="2000" spc="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285" dirty="0">
                <a:solidFill>
                  <a:srgbClr val="404040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случае</a:t>
            </a:r>
            <a:r>
              <a:rPr sz="2000" b="1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выявления</a:t>
            </a:r>
            <a:r>
              <a:rPr sz="2000" b="1" spc="90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фактов</a:t>
            </a:r>
            <a:r>
              <a:rPr sz="2000" b="1" spc="85" dirty="0">
                <a:solidFill>
                  <a:srgbClr val="404040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нарушений </a:t>
            </a:r>
            <a:r>
              <a:rPr sz="20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установленного</a:t>
            </a:r>
            <a:r>
              <a:rPr sz="2000" b="1" spc="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порядка</a:t>
            </a:r>
            <a:r>
              <a:rPr sz="2000" b="1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b="1"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ГИА</a:t>
            </a:r>
            <a:r>
              <a:rPr sz="2000" b="1" spc="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z="2000" spc="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совершенных</a:t>
            </a:r>
            <a:r>
              <a:rPr sz="20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лицами,</a:t>
            </a:r>
            <a:r>
              <a:rPr sz="2000" spc="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присутствующими</a:t>
            </a:r>
            <a:r>
              <a:rPr sz="2000"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пункте проведения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экзаменов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(далее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ППЭ)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день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экзамена,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иными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(неустановленными)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лицами.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382152"/>
            <a:ext cx="8058150" cy="2600960"/>
          </a:xfrm>
          <a:prstGeom prst="rect">
            <a:avLst/>
          </a:prstGeom>
        </p:spPr>
        <p:txBody>
          <a:bodyPr vert="horz" wrap="square" lIns="0" tIns="324485" rIns="0" bIns="0" rtlCol="0">
            <a:spAutoFit/>
          </a:bodyPr>
          <a:lstStyle/>
          <a:p>
            <a:pPr marL="2980690">
              <a:lnSpc>
                <a:spcPct val="100000"/>
              </a:lnSpc>
              <a:spcBef>
                <a:spcPts val="2555"/>
              </a:spcBef>
            </a:pPr>
            <a:r>
              <a:rPr sz="4000" b="1" spc="-140" dirty="0">
                <a:solidFill>
                  <a:srgbClr val="006FC0"/>
                </a:solidFill>
                <a:latin typeface="Times New Roman"/>
                <a:cs typeface="Times New Roman"/>
              </a:rPr>
              <a:t>Повторная</a:t>
            </a:r>
            <a:r>
              <a:rPr sz="4000" b="1" spc="-1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135" dirty="0">
                <a:solidFill>
                  <a:srgbClr val="006FC0"/>
                </a:solidFill>
                <a:latin typeface="Times New Roman"/>
                <a:cs typeface="Times New Roman"/>
              </a:rPr>
              <a:t>сдача</a:t>
            </a:r>
            <a:r>
              <a:rPr sz="4000" b="1" spc="-1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006FC0"/>
                </a:solidFill>
                <a:latin typeface="Times New Roman"/>
                <a:cs typeface="Times New Roman"/>
              </a:rPr>
              <a:t>ГИА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60"/>
              </a:spcBef>
            </a:pP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4000" b="1" i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ранее</a:t>
            </a:r>
            <a:r>
              <a:rPr sz="4000" b="1" i="1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4000" b="1" i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сентября</a:t>
            </a:r>
            <a:r>
              <a:rPr sz="4000" b="1" i="1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текущего</a:t>
            </a:r>
            <a:r>
              <a:rPr sz="4000" b="1" i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года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3132455" algn="l"/>
                <a:tab pos="5055870" algn="l"/>
              </a:tabLst>
            </a:pPr>
            <a:r>
              <a:rPr sz="4000" spc="-10" dirty="0">
                <a:latin typeface="Times New Roman"/>
                <a:cs typeface="Times New Roman"/>
              </a:rPr>
              <a:t>Участники</a:t>
            </a:r>
            <a:r>
              <a:rPr sz="4000" dirty="0">
                <a:latin typeface="Times New Roman"/>
                <a:cs typeface="Times New Roman"/>
              </a:rPr>
              <a:t>	</a:t>
            </a:r>
            <a:r>
              <a:rPr sz="4000" spc="-20" dirty="0">
                <a:latin typeface="Times New Roman"/>
                <a:cs typeface="Times New Roman"/>
              </a:rPr>
              <a:t>ГИА,</a:t>
            </a:r>
            <a:r>
              <a:rPr sz="4000" dirty="0">
                <a:latin typeface="Times New Roman"/>
                <a:cs typeface="Times New Roman"/>
              </a:rPr>
              <a:t>	</a:t>
            </a:r>
            <a:r>
              <a:rPr sz="4000" spc="-10" dirty="0">
                <a:latin typeface="Times New Roman"/>
                <a:cs typeface="Times New Roman"/>
              </a:rPr>
              <a:t>получившие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4005" y="2348611"/>
            <a:ext cx="2320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8890" algn="l"/>
              </a:tabLst>
            </a:pPr>
            <a:r>
              <a:rPr sz="4000" spc="-25" dirty="0">
                <a:latin typeface="Times New Roman"/>
                <a:cs typeface="Times New Roman"/>
              </a:rPr>
              <a:t>на</a:t>
            </a:r>
            <a:r>
              <a:rPr sz="4000" dirty="0">
                <a:latin typeface="Times New Roman"/>
                <a:cs typeface="Times New Roman"/>
              </a:rPr>
              <a:t>	</a:t>
            </a:r>
            <a:r>
              <a:rPr sz="4000" spc="-25" dirty="0">
                <a:latin typeface="Times New Roman"/>
                <a:cs typeface="Times New Roman"/>
              </a:rPr>
              <a:t>ГИА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2957906"/>
            <a:ext cx="10815955" cy="307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Times New Roman"/>
                <a:cs typeface="Times New Roman"/>
              </a:rPr>
              <a:t>неудовлетворительные</a:t>
            </a:r>
            <a:r>
              <a:rPr sz="4000" spc="42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результаты</a:t>
            </a:r>
            <a:r>
              <a:rPr sz="4000" spc="4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более</a:t>
            </a:r>
            <a:r>
              <a:rPr sz="4000" spc="41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чем</a:t>
            </a:r>
            <a:r>
              <a:rPr sz="4000" spc="425" dirty="0">
                <a:latin typeface="Times New Roman"/>
                <a:cs typeface="Times New Roman"/>
              </a:rPr>
              <a:t> </a:t>
            </a:r>
            <a:r>
              <a:rPr sz="4000" spc="-25" dirty="0">
                <a:latin typeface="Times New Roman"/>
                <a:cs typeface="Times New Roman"/>
              </a:rPr>
              <a:t>по </a:t>
            </a:r>
            <a:r>
              <a:rPr sz="4000" dirty="0">
                <a:latin typeface="Times New Roman"/>
                <a:cs typeface="Times New Roman"/>
              </a:rPr>
              <a:t>двум</a:t>
            </a:r>
            <a:r>
              <a:rPr sz="4000" spc="525" dirty="0">
                <a:latin typeface="Times New Roman"/>
                <a:cs typeface="Times New Roman"/>
              </a:rPr>
              <a:t>  </a:t>
            </a:r>
            <a:r>
              <a:rPr sz="4000" dirty="0">
                <a:latin typeface="Times New Roman"/>
                <a:cs typeface="Times New Roman"/>
              </a:rPr>
              <a:t>учебным</a:t>
            </a:r>
            <a:r>
              <a:rPr sz="4000" spc="525" dirty="0">
                <a:latin typeface="Times New Roman"/>
                <a:cs typeface="Times New Roman"/>
              </a:rPr>
              <a:t>  </a:t>
            </a:r>
            <a:r>
              <a:rPr sz="4000" dirty="0">
                <a:latin typeface="Times New Roman"/>
                <a:cs typeface="Times New Roman"/>
              </a:rPr>
              <a:t>предметам,</a:t>
            </a:r>
            <a:r>
              <a:rPr sz="4000" spc="535" dirty="0">
                <a:latin typeface="Times New Roman"/>
                <a:cs typeface="Times New Roman"/>
              </a:rPr>
              <a:t>  </a:t>
            </a:r>
            <a:r>
              <a:rPr sz="4000" dirty="0">
                <a:latin typeface="Times New Roman"/>
                <a:cs typeface="Times New Roman"/>
              </a:rPr>
              <a:t>либо</a:t>
            </a:r>
            <a:r>
              <a:rPr sz="4000" spc="520" dirty="0">
                <a:latin typeface="Times New Roman"/>
                <a:cs typeface="Times New Roman"/>
              </a:rPr>
              <a:t>  </a:t>
            </a:r>
            <a:r>
              <a:rPr sz="4000" spc="-10" dirty="0">
                <a:latin typeface="Times New Roman"/>
                <a:cs typeface="Times New Roman"/>
              </a:rPr>
              <a:t>получившие </a:t>
            </a:r>
            <a:r>
              <a:rPr sz="4000" dirty="0">
                <a:latin typeface="Times New Roman"/>
                <a:cs typeface="Times New Roman"/>
              </a:rPr>
              <a:t>повторно</a:t>
            </a:r>
            <a:r>
              <a:rPr sz="4000" spc="335" dirty="0">
                <a:latin typeface="Times New Roman"/>
                <a:cs typeface="Times New Roman"/>
              </a:rPr>
              <a:t>  </a:t>
            </a:r>
            <a:r>
              <a:rPr sz="4000" dirty="0">
                <a:latin typeface="Times New Roman"/>
                <a:cs typeface="Times New Roman"/>
              </a:rPr>
              <a:t>неудовлетворительный</a:t>
            </a:r>
            <a:r>
              <a:rPr sz="4000" spc="345" dirty="0">
                <a:latin typeface="Times New Roman"/>
                <a:cs typeface="Times New Roman"/>
              </a:rPr>
              <a:t>  </a:t>
            </a:r>
            <a:r>
              <a:rPr sz="4000" dirty="0">
                <a:latin typeface="Times New Roman"/>
                <a:cs typeface="Times New Roman"/>
              </a:rPr>
              <a:t>результат</a:t>
            </a:r>
            <a:r>
              <a:rPr sz="4000" spc="345" dirty="0">
                <a:latin typeface="Times New Roman"/>
                <a:cs typeface="Times New Roman"/>
              </a:rPr>
              <a:t>  </a:t>
            </a:r>
            <a:r>
              <a:rPr sz="4000" spc="-25" dirty="0">
                <a:latin typeface="Times New Roman"/>
                <a:cs typeface="Times New Roman"/>
              </a:rPr>
              <a:t>по </a:t>
            </a:r>
            <a:r>
              <a:rPr sz="4000" dirty="0">
                <a:latin typeface="Times New Roman"/>
                <a:cs typeface="Times New Roman"/>
              </a:rPr>
              <a:t>одному</a:t>
            </a:r>
            <a:r>
              <a:rPr sz="4000" spc="36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или</a:t>
            </a:r>
            <a:r>
              <a:rPr sz="4000" spc="3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двум</a:t>
            </a:r>
            <a:r>
              <a:rPr sz="4000" spc="37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учебным</a:t>
            </a:r>
            <a:r>
              <a:rPr sz="4000" spc="36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предметам</a:t>
            </a:r>
            <a:r>
              <a:rPr sz="4000" spc="3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на</a:t>
            </a:r>
            <a:r>
              <a:rPr sz="4000" spc="35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ГИА</a:t>
            </a:r>
            <a:r>
              <a:rPr sz="4000" spc="375" dirty="0">
                <a:latin typeface="Times New Roman"/>
                <a:cs typeface="Times New Roman"/>
              </a:rPr>
              <a:t> </a:t>
            </a:r>
            <a:r>
              <a:rPr sz="4000" spc="-50" dirty="0">
                <a:latin typeface="Times New Roman"/>
                <a:cs typeface="Times New Roman"/>
              </a:rPr>
              <a:t>в </a:t>
            </a:r>
            <a:r>
              <a:rPr sz="4000" dirty="0">
                <a:latin typeface="Times New Roman"/>
                <a:cs typeface="Times New Roman"/>
              </a:rPr>
              <a:t>резервные</a:t>
            </a:r>
            <a:r>
              <a:rPr sz="4000" spc="-80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сроки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3185" y="694690"/>
            <a:ext cx="69557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40" dirty="0">
                <a:solidFill>
                  <a:srgbClr val="006FC0"/>
                </a:solidFill>
                <a:latin typeface="Times New Roman"/>
                <a:cs typeface="Times New Roman"/>
              </a:rPr>
              <a:t>Повторная</a:t>
            </a:r>
            <a:r>
              <a:rPr sz="4000" b="1" spc="-2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135" dirty="0">
                <a:solidFill>
                  <a:srgbClr val="006FC0"/>
                </a:solidFill>
                <a:latin typeface="Times New Roman"/>
                <a:cs typeface="Times New Roman"/>
              </a:rPr>
              <a:t>сдача</a:t>
            </a:r>
            <a:r>
              <a:rPr sz="4000" b="1" spc="-1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ГИА</a:t>
            </a:r>
            <a:r>
              <a:rPr sz="4000" b="1" spc="-1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через</a:t>
            </a:r>
            <a:r>
              <a:rPr sz="4000" b="1" spc="-1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006FC0"/>
                </a:solidFill>
                <a:latin typeface="Times New Roman"/>
                <a:cs typeface="Times New Roman"/>
              </a:rPr>
              <a:t>год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0033" y="1465529"/>
            <a:ext cx="10245090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68705" marR="5080" indent="-105664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Microsoft Sans Serif"/>
                <a:cs typeface="Microsoft Sans Serif"/>
              </a:rPr>
              <a:t>Участникам,</a:t>
            </a:r>
            <a:r>
              <a:rPr sz="4400" spc="-204" dirty="0">
                <a:latin typeface="Microsoft Sans Serif"/>
                <a:cs typeface="Microsoft Sans Serif"/>
              </a:rPr>
              <a:t> </a:t>
            </a:r>
            <a:r>
              <a:rPr sz="4400" spc="-10" dirty="0">
                <a:latin typeface="Microsoft Sans Serif"/>
                <a:cs typeface="Microsoft Sans Serif"/>
              </a:rPr>
              <a:t>которые</a:t>
            </a:r>
            <a:r>
              <a:rPr sz="4400" spc="-175" dirty="0">
                <a:latin typeface="Microsoft Sans Serif"/>
                <a:cs typeface="Microsoft Sans Serif"/>
              </a:rPr>
              <a:t> </a:t>
            </a:r>
            <a:r>
              <a:rPr sz="4400" dirty="0">
                <a:latin typeface="Microsoft Sans Serif"/>
                <a:cs typeface="Microsoft Sans Serif"/>
              </a:rPr>
              <a:t>не</a:t>
            </a:r>
            <a:r>
              <a:rPr sz="4400" spc="-175" dirty="0">
                <a:latin typeface="Microsoft Sans Serif"/>
                <a:cs typeface="Microsoft Sans Serif"/>
              </a:rPr>
              <a:t> </a:t>
            </a:r>
            <a:r>
              <a:rPr sz="4400" dirty="0">
                <a:latin typeface="Microsoft Sans Serif"/>
                <a:cs typeface="Microsoft Sans Serif"/>
              </a:rPr>
              <a:t>смогли</a:t>
            </a:r>
            <a:r>
              <a:rPr sz="4400" spc="-175" dirty="0">
                <a:latin typeface="Microsoft Sans Serif"/>
                <a:cs typeface="Microsoft Sans Serif"/>
              </a:rPr>
              <a:t> </a:t>
            </a:r>
            <a:r>
              <a:rPr sz="4400" spc="-10" dirty="0">
                <a:latin typeface="Microsoft Sans Serif"/>
                <a:cs typeface="Microsoft Sans Serif"/>
              </a:rPr>
              <a:t>пройти </a:t>
            </a:r>
            <a:r>
              <a:rPr sz="4400" spc="-50" dirty="0">
                <a:latin typeface="Microsoft Sans Serif"/>
                <a:cs typeface="Microsoft Sans Serif"/>
              </a:rPr>
              <a:t>ГИА</a:t>
            </a:r>
            <a:r>
              <a:rPr sz="4400" spc="-50" dirty="0">
                <a:latin typeface="Arial MT"/>
                <a:cs typeface="Arial MT"/>
              </a:rPr>
              <a:t>-</a:t>
            </a:r>
            <a:r>
              <a:rPr sz="4400" dirty="0">
                <a:latin typeface="Microsoft Sans Serif"/>
                <a:cs typeface="Microsoft Sans Serif"/>
              </a:rPr>
              <a:t>9</a:t>
            </a:r>
            <a:r>
              <a:rPr sz="4400" spc="-90" dirty="0">
                <a:latin typeface="Microsoft Sans Serif"/>
                <a:cs typeface="Microsoft Sans Serif"/>
              </a:rPr>
              <a:t> </a:t>
            </a:r>
            <a:r>
              <a:rPr sz="4400" dirty="0">
                <a:latin typeface="Microsoft Sans Serif"/>
                <a:cs typeface="Microsoft Sans Serif"/>
              </a:rPr>
              <a:t>в</a:t>
            </a:r>
            <a:r>
              <a:rPr sz="4400" spc="-90" dirty="0">
                <a:latin typeface="Microsoft Sans Serif"/>
                <a:cs typeface="Microsoft Sans Serif"/>
              </a:rPr>
              <a:t> </a:t>
            </a:r>
            <a:r>
              <a:rPr sz="4400" spc="-30" dirty="0">
                <a:latin typeface="Microsoft Sans Serif"/>
                <a:cs typeface="Microsoft Sans Serif"/>
              </a:rPr>
              <a:t>сентябрьские</a:t>
            </a:r>
            <a:r>
              <a:rPr sz="4400" spc="-114" dirty="0">
                <a:latin typeface="Microsoft Sans Serif"/>
                <a:cs typeface="Microsoft Sans Serif"/>
              </a:rPr>
              <a:t> </a:t>
            </a:r>
            <a:r>
              <a:rPr sz="4400" spc="-10" dirty="0">
                <a:latin typeface="Microsoft Sans Serif"/>
                <a:cs typeface="Microsoft Sans Serif"/>
              </a:rPr>
              <a:t>сроки</a:t>
            </a:r>
            <a:r>
              <a:rPr sz="4400" spc="-85" dirty="0">
                <a:latin typeface="Microsoft Sans Serif"/>
                <a:cs typeface="Microsoft Sans Serif"/>
              </a:rPr>
              <a:t> </a:t>
            </a:r>
            <a:r>
              <a:rPr sz="4400" spc="-25" dirty="0">
                <a:latin typeface="Microsoft Sans Serif"/>
                <a:cs typeface="Microsoft Sans Serif"/>
              </a:rPr>
              <a:t>по</a:t>
            </a:r>
            <a:endParaRPr sz="4400">
              <a:latin typeface="Microsoft Sans Serif"/>
              <a:cs typeface="Microsoft Sans Serif"/>
            </a:endParaRPr>
          </a:p>
          <a:p>
            <a:pPr marL="299085" marR="303530" indent="485775">
              <a:lnSpc>
                <a:spcPct val="100000"/>
              </a:lnSpc>
              <a:spcBef>
                <a:spcPts val="5"/>
              </a:spcBef>
            </a:pPr>
            <a:r>
              <a:rPr sz="4400" dirty="0">
                <a:latin typeface="Microsoft Sans Serif"/>
                <a:cs typeface="Microsoft Sans Serif"/>
              </a:rPr>
              <a:t>выбранным</a:t>
            </a:r>
            <a:r>
              <a:rPr sz="4400" spc="-225" dirty="0">
                <a:latin typeface="Microsoft Sans Serif"/>
                <a:cs typeface="Microsoft Sans Serif"/>
              </a:rPr>
              <a:t> </a:t>
            </a:r>
            <a:r>
              <a:rPr sz="4400" dirty="0">
                <a:latin typeface="Microsoft Sans Serif"/>
                <a:cs typeface="Microsoft Sans Serif"/>
              </a:rPr>
              <a:t>учебным</a:t>
            </a:r>
            <a:r>
              <a:rPr sz="4400" spc="-220" dirty="0">
                <a:latin typeface="Microsoft Sans Serif"/>
                <a:cs typeface="Microsoft Sans Serif"/>
              </a:rPr>
              <a:t> </a:t>
            </a:r>
            <a:r>
              <a:rPr sz="4400" spc="-10" dirty="0">
                <a:latin typeface="Microsoft Sans Serif"/>
                <a:cs typeface="Microsoft Sans Serif"/>
              </a:rPr>
              <a:t>предметам, </a:t>
            </a:r>
            <a:r>
              <a:rPr sz="4400" b="1" dirty="0">
                <a:latin typeface="Arial"/>
                <a:cs typeface="Arial"/>
              </a:rPr>
              <a:t>предоставляется</a:t>
            </a:r>
            <a:r>
              <a:rPr sz="4400" b="1" spc="-21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право</a:t>
            </a:r>
            <a:r>
              <a:rPr sz="4400" b="1" spc="-165" dirty="0">
                <a:latin typeface="Arial"/>
                <a:cs typeface="Arial"/>
              </a:rPr>
              <a:t> </a:t>
            </a:r>
            <a:r>
              <a:rPr sz="4400" b="1" spc="-10" dirty="0">
                <a:latin typeface="Arial"/>
                <a:cs typeface="Arial"/>
              </a:rPr>
              <a:t>изменить </a:t>
            </a:r>
            <a:r>
              <a:rPr sz="4400" b="1" dirty="0">
                <a:latin typeface="Arial"/>
                <a:cs typeface="Arial"/>
              </a:rPr>
              <a:t>учебные</a:t>
            </a:r>
            <a:r>
              <a:rPr sz="4400" b="1" spc="-7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предметы</a:t>
            </a:r>
            <a:r>
              <a:rPr sz="4400" b="1" spc="-8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по</a:t>
            </a:r>
            <a:r>
              <a:rPr sz="4400" b="1" spc="-7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выбору</a:t>
            </a:r>
            <a:r>
              <a:rPr sz="4400" b="1" spc="-65" dirty="0">
                <a:latin typeface="Arial"/>
                <a:cs typeface="Arial"/>
              </a:rPr>
              <a:t> </a:t>
            </a:r>
            <a:r>
              <a:rPr sz="4400" spc="-25" dirty="0">
                <a:latin typeface="Microsoft Sans Serif"/>
                <a:cs typeface="Microsoft Sans Serif"/>
              </a:rPr>
              <a:t>для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2980" y="4819650"/>
            <a:ext cx="8689340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78050" marR="5080" indent="-2165985">
              <a:lnSpc>
                <a:spcPct val="100000"/>
              </a:lnSpc>
              <a:spcBef>
                <a:spcPts val="100"/>
              </a:spcBef>
            </a:pPr>
            <a:r>
              <a:rPr sz="4400" spc="-20" dirty="0">
                <a:latin typeface="Microsoft Sans Serif"/>
                <a:cs typeface="Microsoft Sans Serif"/>
              </a:rPr>
              <a:t>повторного</a:t>
            </a:r>
            <a:r>
              <a:rPr sz="4400" spc="-125" dirty="0">
                <a:latin typeface="Microsoft Sans Serif"/>
                <a:cs typeface="Microsoft Sans Serif"/>
              </a:rPr>
              <a:t> </a:t>
            </a:r>
            <a:r>
              <a:rPr sz="4400" spc="-30" dirty="0">
                <a:latin typeface="Microsoft Sans Serif"/>
                <a:cs typeface="Microsoft Sans Serif"/>
              </a:rPr>
              <a:t>прохождения</a:t>
            </a:r>
            <a:r>
              <a:rPr sz="4400" spc="-135" dirty="0">
                <a:latin typeface="Microsoft Sans Serif"/>
                <a:cs typeface="Microsoft Sans Serif"/>
              </a:rPr>
              <a:t> </a:t>
            </a:r>
            <a:r>
              <a:rPr sz="4400" spc="-50" dirty="0">
                <a:latin typeface="Microsoft Sans Serif"/>
                <a:cs typeface="Microsoft Sans Serif"/>
              </a:rPr>
              <a:t>ГИА</a:t>
            </a:r>
            <a:r>
              <a:rPr sz="4400" spc="-50" dirty="0">
                <a:latin typeface="Arial MT"/>
                <a:cs typeface="Arial MT"/>
              </a:rPr>
              <a:t>-</a:t>
            </a:r>
            <a:r>
              <a:rPr sz="4400" dirty="0">
                <a:latin typeface="Microsoft Sans Serif"/>
                <a:cs typeface="Microsoft Sans Serif"/>
              </a:rPr>
              <a:t>9</a:t>
            </a:r>
            <a:r>
              <a:rPr sz="4400" spc="-120" dirty="0">
                <a:latin typeface="Microsoft Sans Serif"/>
                <a:cs typeface="Microsoft Sans Serif"/>
              </a:rPr>
              <a:t> </a:t>
            </a:r>
            <a:r>
              <a:rPr sz="4400" spc="-50" dirty="0">
                <a:latin typeface="Microsoft Sans Serif"/>
                <a:cs typeface="Microsoft Sans Serif"/>
              </a:rPr>
              <a:t>в </a:t>
            </a:r>
            <a:r>
              <a:rPr sz="4400" dirty="0">
                <a:latin typeface="Microsoft Sans Serif"/>
                <a:cs typeface="Microsoft Sans Serif"/>
              </a:rPr>
              <a:t>следующем</a:t>
            </a:r>
            <a:r>
              <a:rPr sz="4400" spc="-235" dirty="0">
                <a:latin typeface="Microsoft Sans Serif"/>
                <a:cs typeface="Microsoft Sans Serif"/>
              </a:rPr>
              <a:t> </a:t>
            </a:r>
            <a:r>
              <a:rPr sz="4400" spc="-20" dirty="0">
                <a:latin typeface="Microsoft Sans Serif"/>
                <a:cs typeface="Microsoft Sans Serif"/>
              </a:rPr>
              <a:t>году</a:t>
            </a:r>
            <a:endParaRPr sz="4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2586" y="411607"/>
            <a:ext cx="32931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i="1" spc="-45" dirty="0">
                <a:solidFill>
                  <a:srgbClr val="006FC0"/>
                </a:solidFill>
                <a:latin typeface="Times New Roman"/>
                <a:cs typeface="Times New Roman"/>
              </a:rPr>
              <a:t>Апелляция</a:t>
            </a:r>
            <a:endParaRPr sz="5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1197864"/>
            <a:ext cx="10896600" cy="497433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4841" y="2575382"/>
            <a:ext cx="957008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3060" marR="5080" indent="-2880995">
              <a:lnSpc>
                <a:spcPct val="100000"/>
              </a:lnSpc>
              <a:spcBef>
                <a:spcPts val="100"/>
              </a:spcBef>
            </a:pPr>
            <a:r>
              <a:rPr sz="5400" spc="-120" dirty="0">
                <a:solidFill>
                  <a:srgbClr val="232852"/>
                </a:solidFill>
                <a:latin typeface="Arial"/>
                <a:cs typeface="Arial"/>
              </a:rPr>
              <a:t>АПЕЛЛЯЦИЯ</a:t>
            </a:r>
            <a:r>
              <a:rPr sz="5400" spc="-229" dirty="0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sz="5400" dirty="0">
                <a:solidFill>
                  <a:srgbClr val="232852"/>
                </a:solidFill>
                <a:latin typeface="Arial"/>
                <a:cs typeface="Arial"/>
              </a:rPr>
              <a:t>НА</a:t>
            </a:r>
            <a:r>
              <a:rPr sz="5400" spc="-235" dirty="0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sz="5400" dirty="0">
                <a:solidFill>
                  <a:srgbClr val="232852"/>
                </a:solidFill>
                <a:latin typeface="Arial"/>
                <a:cs typeface="Arial"/>
              </a:rPr>
              <a:t>1</a:t>
            </a:r>
            <a:r>
              <a:rPr sz="5400" spc="-229" dirty="0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sz="5400" spc="-145" dirty="0">
                <a:solidFill>
                  <a:srgbClr val="232852"/>
                </a:solidFill>
                <a:latin typeface="Arial"/>
                <a:cs typeface="Arial"/>
              </a:rPr>
              <a:t>ЧАСТЬ</a:t>
            </a:r>
            <a:r>
              <a:rPr sz="5400" spc="-229" dirty="0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sz="5400" spc="-25" dirty="0">
                <a:solidFill>
                  <a:srgbClr val="232852"/>
                </a:solidFill>
                <a:latin typeface="Arial"/>
                <a:cs typeface="Arial"/>
              </a:rPr>
              <a:t>НЕ </a:t>
            </a:r>
            <a:r>
              <a:rPr sz="5400" spc="-10" dirty="0">
                <a:solidFill>
                  <a:srgbClr val="232852"/>
                </a:solidFill>
                <a:latin typeface="Arial"/>
                <a:cs typeface="Arial"/>
              </a:rPr>
              <a:t>ПОДАЁТСЯ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5798" y="49479"/>
            <a:ext cx="660717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54735" marR="5080" indent="-1042669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6EC0"/>
                </a:solidFill>
              </a:rPr>
              <a:t>Шкала</a:t>
            </a:r>
            <a:r>
              <a:rPr sz="3200" spc="-105" dirty="0">
                <a:solidFill>
                  <a:srgbClr val="006EC0"/>
                </a:solidFill>
              </a:rPr>
              <a:t> </a:t>
            </a:r>
            <a:r>
              <a:rPr sz="3200" spc="-25" dirty="0">
                <a:solidFill>
                  <a:srgbClr val="006EC0"/>
                </a:solidFill>
              </a:rPr>
              <a:t>перевода</a:t>
            </a:r>
            <a:r>
              <a:rPr sz="3200" spc="-120" dirty="0">
                <a:solidFill>
                  <a:srgbClr val="006EC0"/>
                </a:solidFill>
              </a:rPr>
              <a:t> </a:t>
            </a:r>
            <a:r>
              <a:rPr sz="3200" dirty="0">
                <a:solidFill>
                  <a:srgbClr val="006EC0"/>
                </a:solidFill>
              </a:rPr>
              <a:t>первичных</a:t>
            </a:r>
            <a:r>
              <a:rPr sz="3200" spc="-100" dirty="0">
                <a:solidFill>
                  <a:srgbClr val="006EC0"/>
                </a:solidFill>
              </a:rPr>
              <a:t> </a:t>
            </a:r>
            <a:r>
              <a:rPr sz="3200" spc="-10" dirty="0">
                <a:solidFill>
                  <a:srgbClr val="006EC0"/>
                </a:solidFill>
              </a:rPr>
              <a:t>баллов </a:t>
            </a:r>
            <a:r>
              <a:rPr sz="3200" dirty="0">
                <a:solidFill>
                  <a:srgbClr val="006EC0"/>
                </a:solidFill>
              </a:rPr>
              <a:t>в</a:t>
            </a:r>
            <a:r>
              <a:rPr sz="3200" spc="-5" dirty="0">
                <a:solidFill>
                  <a:srgbClr val="006EC0"/>
                </a:solidFill>
              </a:rPr>
              <a:t> </a:t>
            </a:r>
            <a:r>
              <a:rPr sz="3200" spc="-10" dirty="0">
                <a:solidFill>
                  <a:srgbClr val="006EC0"/>
                </a:solidFill>
              </a:rPr>
              <a:t>пятибалльную</a:t>
            </a:r>
            <a:r>
              <a:rPr sz="3200" spc="-95" dirty="0">
                <a:solidFill>
                  <a:srgbClr val="006EC0"/>
                </a:solidFill>
              </a:rPr>
              <a:t> </a:t>
            </a:r>
            <a:r>
              <a:rPr sz="3200" spc="-10" dirty="0">
                <a:solidFill>
                  <a:srgbClr val="006EC0"/>
                </a:solidFill>
              </a:rPr>
              <a:t>систему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08050" y="1080769"/>
          <a:ext cx="10591800" cy="5514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96964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«2»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«3»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«4»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«5»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19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2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15-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23-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28*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29-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8-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15-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22-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Физика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11-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23-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35-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13-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25-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36-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12-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19-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26-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Обществознание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14-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24-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32-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11-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16-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27-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36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37-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5-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11-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16-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19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Иностранные</a:t>
                      </a:r>
                      <a:r>
                        <a:rPr sz="2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языки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29-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46-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57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58-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840" rIns="0" bIns="0" rtlCol="0">
            <a:spAutoFit/>
          </a:bodyPr>
          <a:lstStyle/>
          <a:p>
            <a:pPr marL="2792730">
              <a:lnSpc>
                <a:spcPct val="100000"/>
              </a:lnSpc>
              <a:spcBef>
                <a:spcPts val="95"/>
              </a:spcBef>
            </a:pPr>
            <a:r>
              <a:rPr spc="-130" dirty="0">
                <a:solidFill>
                  <a:srgbClr val="006FC0"/>
                </a:solidFill>
              </a:rPr>
              <a:t>ИТОГОВЫЕ</a:t>
            </a:r>
            <a:r>
              <a:rPr spc="-175" dirty="0">
                <a:solidFill>
                  <a:srgbClr val="006FC0"/>
                </a:solidFill>
              </a:rPr>
              <a:t> </a:t>
            </a:r>
            <a:r>
              <a:rPr spc="-55" dirty="0">
                <a:solidFill>
                  <a:srgbClr val="006FC0"/>
                </a:solidFill>
              </a:rPr>
              <a:t>ОЦЕНКИ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81073"/>
            <a:ext cx="10816590" cy="46344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2375"/>
              </a:lnSpc>
              <a:spcBef>
                <a:spcPts val="95"/>
              </a:spcBef>
            </a:pP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5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соответствии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52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приказом</a:t>
            </a:r>
            <a:r>
              <a:rPr sz="2200" b="1" spc="5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Министерства</a:t>
            </a:r>
            <a:r>
              <a:rPr sz="2200" b="1" spc="54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просвещения</a:t>
            </a:r>
            <a:r>
              <a:rPr sz="2200" b="1" spc="53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РФ</a:t>
            </a:r>
            <a:r>
              <a:rPr sz="2200" b="1" spc="52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от</a:t>
            </a:r>
            <a:r>
              <a:rPr sz="2200" b="1" spc="5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5</a:t>
            </a:r>
            <a:r>
              <a:rPr sz="2200" b="1" spc="5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октября</a:t>
            </a:r>
            <a:r>
              <a:rPr sz="2200" b="1" spc="53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2020</a:t>
            </a:r>
            <a:r>
              <a:rPr sz="2200" b="1" spc="530" dirty="0">
                <a:latin typeface="Times New Roman"/>
                <a:cs typeface="Times New Roman"/>
              </a:rPr>
              <a:t> </a:t>
            </a:r>
            <a:r>
              <a:rPr sz="2200" b="1" spc="-25" dirty="0">
                <a:latin typeface="Times New Roman"/>
                <a:cs typeface="Times New Roman"/>
              </a:rPr>
              <a:t>г.</a:t>
            </a:r>
            <a:endParaRPr sz="22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110"/>
              </a:lnSpc>
              <a:spcBef>
                <a:spcPts val="250"/>
              </a:spcBef>
            </a:pPr>
            <a:r>
              <a:rPr sz="2200" b="1" dirty="0">
                <a:latin typeface="Times New Roman"/>
                <a:cs typeface="Times New Roman"/>
              </a:rPr>
              <a:t>№</a:t>
            </a:r>
            <a:r>
              <a:rPr sz="2200" b="1" spc="140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546</a:t>
            </a:r>
            <a:r>
              <a:rPr sz="2200" b="1" spc="13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"Об</a:t>
            </a:r>
            <a:r>
              <a:rPr sz="2200" b="1" spc="140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утверждении</a:t>
            </a:r>
            <a:r>
              <a:rPr sz="2200" b="1" spc="13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Порядка</a:t>
            </a:r>
            <a:r>
              <a:rPr sz="2200" b="1" spc="14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заполнения,</a:t>
            </a:r>
            <a:r>
              <a:rPr sz="2200" b="1" spc="13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учета</a:t>
            </a:r>
            <a:r>
              <a:rPr sz="2200" b="1" spc="14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13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выдачи</a:t>
            </a:r>
            <a:r>
              <a:rPr sz="2200" b="1" spc="130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аттестатов</a:t>
            </a:r>
            <a:r>
              <a:rPr sz="2200" b="1" spc="150" dirty="0">
                <a:latin typeface="Times New Roman"/>
                <a:cs typeface="Times New Roman"/>
              </a:rPr>
              <a:t>  </a:t>
            </a:r>
            <a:r>
              <a:rPr sz="2200" b="1" spc="-25" dirty="0">
                <a:latin typeface="Times New Roman"/>
                <a:cs typeface="Times New Roman"/>
              </a:rPr>
              <a:t>об </a:t>
            </a:r>
            <a:r>
              <a:rPr sz="2200" b="1" spc="-10" dirty="0">
                <a:latin typeface="Times New Roman"/>
                <a:cs typeface="Times New Roman"/>
              </a:rPr>
              <a:t>основном</a:t>
            </a:r>
            <a:r>
              <a:rPr sz="2200" b="1" spc="-6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общем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среднем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общем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образовании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их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дубликатов"</a:t>
            </a:r>
            <a:endParaRPr sz="22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80000"/>
              </a:lnSpc>
              <a:spcBef>
                <a:spcPts val="550"/>
              </a:spcBef>
            </a:pPr>
            <a:r>
              <a:rPr sz="2200" dirty="0">
                <a:latin typeface="Times New Roman"/>
                <a:cs typeface="Times New Roman"/>
              </a:rPr>
              <a:t>Итоговые</a:t>
            </a:r>
            <a:r>
              <a:rPr sz="2200" spc="3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отметки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за</a:t>
            </a:r>
            <a:r>
              <a:rPr sz="2200" spc="3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9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класс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учебным</a:t>
            </a:r>
            <a:r>
              <a:rPr sz="2200" spc="3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предметам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"Русский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язык",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"Математика"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и </a:t>
            </a:r>
            <a:r>
              <a:rPr sz="2200" dirty="0">
                <a:latin typeface="Times New Roman"/>
                <a:cs typeface="Times New Roman"/>
              </a:rPr>
              <a:t>двум</a:t>
            </a:r>
            <a:r>
              <a:rPr sz="2200" spc="1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учебным</a:t>
            </a:r>
            <a:r>
              <a:rPr sz="2200" spc="1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предметам,</a:t>
            </a:r>
            <a:r>
              <a:rPr sz="2200" spc="1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сдаваемым</a:t>
            </a:r>
            <a:r>
              <a:rPr sz="2200" spc="1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1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выбору</a:t>
            </a:r>
            <a:r>
              <a:rPr sz="2200" spc="1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обучающегося,</a:t>
            </a:r>
            <a:r>
              <a:rPr sz="2200" spc="1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определяются</a:t>
            </a:r>
            <a:r>
              <a:rPr sz="2200" spc="125" dirty="0">
                <a:latin typeface="Times New Roman"/>
                <a:cs typeface="Times New Roman"/>
              </a:rPr>
              <a:t>  </a:t>
            </a:r>
            <a:r>
              <a:rPr sz="2200" spc="-25" dirty="0">
                <a:latin typeface="Times New Roman"/>
                <a:cs typeface="Times New Roman"/>
              </a:rPr>
              <a:t>как </a:t>
            </a:r>
            <a:r>
              <a:rPr sz="2200" dirty="0">
                <a:latin typeface="Times New Roman"/>
                <a:cs typeface="Times New Roman"/>
              </a:rPr>
              <a:t>среднее</a:t>
            </a:r>
            <a:r>
              <a:rPr sz="2200" spc="23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арифметическое</a:t>
            </a:r>
            <a:r>
              <a:rPr sz="2200" spc="23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годовой</a:t>
            </a:r>
            <a:r>
              <a:rPr sz="2200" spc="24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23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экзаменационной</a:t>
            </a:r>
            <a:r>
              <a:rPr sz="2200" spc="23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отметок</a:t>
            </a:r>
            <a:r>
              <a:rPr sz="2200" spc="24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выпускника</a:t>
            </a:r>
            <a:r>
              <a:rPr sz="2200" spc="235" dirty="0">
                <a:latin typeface="Times New Roman"/>
                <a:cs typeface="Times New Roman"/>
              </a:rPr>
              <a:t>   </a:t>
            </a:r>
            <a:r>
              <a:rPr sz="2200" spc="-50" dirty="0">
                <a:latin typeface="Times New Roman"/>
                <a:cs typeface="Times New Roman"/>
              </a:rPr>
              <a:t>и </a:t>
            </a:r>
            <a:r>
              <a:rPr sz="2200" dirty="0">
                <a:latin typeface="Times New Roman"/>
                <a:cs typeface="Times New Roman"/>
              </a:rPr>
              <a:t>выставляются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аттестат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целыми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числами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соответствии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правилами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математического округления.</a:t>
            </a:r>
            <a:endParaRPr sz="2200" dirty="0">
              <a:latin typeface="Times New Roman"/>
              <a:cs typeface="Times New Roman"/>
            </a:endParaRPr>
          </a:p>
          <a:p>
            <a:pPr marL="12700" algn="just">
              <a:lnSpc>
                <a:spcPts val="2375"/>
              </a:lnSpc>
            </a:pP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случае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если в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учебным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плане</a:t>
            </a:r>
            <a:r>
              <a:rPr sz="2200" spc="-10" dirty="0">
                <a:latin typeface="Times New Roman"/>
                <a:cs typeface="Times New Roman"/>
              </a:rPr>
              <a:t> образовательной</a:t>
            </a:r>
            <a:r>
              <a:rPr sz="2200" dirty="0">
                <a:latin typeface="Times New Roman"/>
                <a:cs typeface="Times New Roman"/>
              </a:rPr>
              <a:t> организации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указаны учебные</a:t>
            </a:r>
            <a:r>
              <a:rPr sz="2200" spc="-10" dirty="0">
                <a:latin typeface="Times New Roman"/>
                <a:cs typeface="Times New Roman"/>
              </a:rPr>
              <a:t> предметы</a:t>
            </a:r>
            <a:endParaRPr sz="22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80000"/>
              </a:lnSpc>
              <a:spcBef>
                <a:spcPts val="265"/>
              </a:spcBef>
            </a:pPr>
            <a:r>
              <a:rPr sz="2200" dirty="0">
                <a:latin typeface="Times New Roman"/>
                <a:cs typeface="Times New Roman"/>
              </a:rPr>
              <a:t>«Алгебра»,</a:t>
            </a:r>
            <a:r>
              <a:rPr sz="2200" spc="2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«Геометрия»,</a:t>
            </a:r>
            <a:r>
              <a:rPr sz="2200" spc="21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«Вероятность</a:t>
            </a:r>
            <a:r>
              <a:rPr sz="2200" spc="2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2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статистика»,</a:t>
            </a:r>
            <a:r>
              <a:rPr sz="2200" spc="21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то</a:t>
            </a:r>
            <a:r>
              <a:rPr sz="2200" spc="2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204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графе</a:t>
            </a:r>
            <a:r>
              <a:rPr sz="2200" spc="204" dirty="0">
                <a:latin typeface="Times New Roman"/>
                <a:cs typeface="Times New Roman"/>
              </a:rPr>
              <a:t>  </a:t>
            </a:r>
            <a:r>
              <a:rPr sz="2200" spc="-10" dirty="0">
                <a:latin typeface="Times New Roman"/>
                <a:cs typeface="Times New Roman"/>
              </a:rPr>
              <a:t>"Наименование </a:t>
            </a:r>
            <a:r>
              <a:rPr sz="2200" dirty="0">
                <a:latin typeface="Times New Roman"/>
                <a:cs typeface="Times New Roman"/>
              </a:rPr>
              <a:t>учебных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предметов"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указывается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учебный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предмет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"Математика",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а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итоговая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отметка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за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9 </a:t>
            </a:r>
            <a:r>
              <a:rPr sz="2200" dirty="0">
                <a:latin typeface="Times New Roman"/>
                <a:cs typeface="Times New Roman"/>
              </a:rPr>
              <a:t>класс</a:t>
            </a:r>
            <a:r>
              <a:rPr sz="2200" spc="7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7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указанному</a:t>
            </a:r>
            <a:r>
              <a:rPr sz="2200" spc="7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учебному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предмету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определяется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как</a:t>
            </a:r>
            <a:r>
              <a:rPr sz="2200" spc="7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среднее</a:t>
            </a:r>
            <a:r>
              <a:rPr sz="2200" spc="70" dirty="0">
                <a:latin typeface="Times New Roman"/>
                <a:cs typeface="Times New Roman"/>
              </a:rPr>
              <a:t>  </a:t>
            </a:r>
            <a:r>
              <a:rPr sz="2200" spc="-10" dirty="0">
                <a:latin typeface="Times New Roman"/>
                <a:cs typeface="Times New Roman"/>
              </a:rPr>
              <a:t>арифметическое </a:t>
            </a:r>
            <a:r>
              <a:rPr sz="2200" dirty="0">
                <a:latin typeface="Times New Roman"/>
                <a:cs typeface="Times New Roman"/>
              </a:rPr>
              <a:t>годовых</a:t>
            </a:r>
            <a:r>
              <a:rPr sz="2200" spc="13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отметок</a:t>
            </a:r>
            <a:r>
              <a:rPr sz="2200" spc="1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1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учебным</a:t>
            </a:r>
            <a:r>
              <a:rPr sz="2200" spc="13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предметам</a:t>
            </a:r>
            <a:r>
              <a:rPr sz="2200" spc="130" dirty="0">
                <a:latin typeface="Times New Roman"/>
                <a:cs typeface="Times New Roman"/>
              </a:rPr>
              <a:t>  </a:t>
            </a:r>
            <a:r>
              <a:rPr sz="2200" dirty="0">
                <a:highlight>
                  <a:srgbClr val="FFFF00"/>
                </a:highlight>
                <a:latin typeface="Times New Roman"/>
                <a:cs typeface="Times New Roman"/>
              </a:rPr>
              <a:t>«Алгебра»,</a:t>
            </a:r>
            <a:r>
              <a:rPr sz="2200" spc="135" dirty="0">
                <a:highlight>
                  <a:srgbClr val="FFFF00"/>
                </a:highlight>
                <a:latin typeface="Times New Roman"/>
                <a:cs typeface="Times New Roman"/>
              </a:rPr>
              <a:t>  </a:t>
            </a:r>
            <a:r>
              <a:rPr sz="2200" dirty="0">
                <a:highlight>
                  <a:srgbClr val="FFFF00"/>
                </a:highlight>
                <a:latin typeface="Times New Roman"/>
                <a:cs typeface="Times New Roman"/>
              </a:rPr>
              <a:t>«Геометрия»,</a:t>
            </a:r>
            <a:r>
              <a:rPr sz="2200" spc="135" dirty="0">
                <a:highlight>
                  <a:srgbClr val="FFFF00"/>
                </a:highlight>
                <a:latin typeface="Times New Roman"/>
                <a:cs typeface="Times New Roman"/>
              </a:rPr>
              <a:t>  </a:t>
            </a:r>
            <a:r>
              <a:rPr sz="2200" dirty="0">
                <a:highlight>
                  <a:srgbClr val="FFFF00"/>
                </a:highlight>
                <a:latin typeface="Times New Roman"/>
                <a:cs typeface="Times New Roman"/>
              </a:rPr>
              <a:t>«Вероятность</a:t>
            </a:r>
            <a:r>
              <a:rPr sz="2200" spc="120" dirty="0">
                <a:highlight>
                  <a:srgbClr val="FFFF00"/>
                </a:highlight>
                <a:latin typeface="Times New Roman"/>
                <a:cs typeface="Times New Roman"/>
              </a:rPr>
              <a:t>  </a:t>
            </a:r>
            <a:r>
              <a:rPr sz="2200" spc="-50" dirty="0">
                <a:highlight>
                  <a:srgbClr val="FFFF00"/>
                </a:highlight>
                <a:latin typeface="Times New Roman"/>
                <a:cs typeface="Times New Roman"/>
              </a:rPr>
              <a:t>и </a:t>
            </a:r>
            <a:r>
              <a:rPr sz="2200" spc="-10" dirty="0">
                <a:highlight>
                  <a:srgbClr val="FFFF00"/>
                </a:highlight>
                <a:latin typeface="Times New Roman"/>
                <a:cs typeface="Times New Roman"/>
              </a:rPr>
              <a:t>статистика»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экзаменационной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отметки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выпускника.</a:t>
            </a:r>
            <a:endParaRPr sz="220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80000"/>
              </a:lnSpc>
              <a:spcBef>
                <a:spcPts val="525"/>
              </a:spcBef>
            </a:pPr>
            <a:r>
              <a:rPr sz="2200" dirty="0">
                <a:latin typeface="Times New Roman"/>
                <a:cs typeface="Times New Roman"/>
              </a:rPr>
              <a:t>Итоговые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отметки</a:t>
            </a:r>
            <a:r>
              <a:rPr sz="2200" spc="3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за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9</a:t>
            </a:r>
            <a:r>
              <a:rPr sz="2200" spc="3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класс</a:t>
            </a:r>
            <a:r>
              <a:rPr sz="2200" spc="3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3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другим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учебным</a:t>
            </a:r>
            <a:r>
              <a:rPr sz="2200" spc="3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предметам</a:t>
            </a:r>
            <a:r>
              <a:rPr sz="2200" spc="3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выставляются</a:t>
            </a:r>
            <a:r>
              <a:rPr sz="2200" spc="3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основе </a:t>
            </a:r>
            <a:r>
              <a:rPr sz="2200" spc="-20" dirty="0">
                <a:latin typeface="Times New Roman"/>
                <a:cs typeface="Times New Roman"/>
              </a:rPr>
              <a:t>годовой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отметки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выпускника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за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9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класс.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840" rIns="0" bIns="0" rtlCol="0">
            <a:spAutoFit/>
          </a:bodyPr>
          <a:lstStyle/>
          <a:p>
            <a:pPr marL="1247775">
              <a:lnSpc>
                <a:spcPct val="100000"/>
              </a:lnSpc>
              <a:spcBef>
                <a:spcPts val="95"/>
              </a:spcBef>
            </a:pPr>
            <a:r>
              <a:rPr spc="-105" dirty="0">
                <a:solidFill>
                  <a:srgbClr val="232852"/>
                </a:solidFill>
              </a:rPr>
              <a:t>Порядок</a:t>
            </a:r>
            <a:r>
              <a:rPr spc="-140" dirty="0">
                <a:solidFill>
                  <a:srgbClr val="232852"/>
                </a:solidFill>
              </a:rPr>
              <a:t> </a:t>
            </a:r>
            <a:r>
              <a:rPr spc="-85" dirty="0">
                <a:solidFill>
                  <a:srgbClr val="232852"/>
                </a:solidFill>
              </a:rPr>
              <a:t>проведения</a:t>
            </a:r>
            <a:r>
              <a:rPr spc="-90" dirty="0">
                <a:solidFill>
                  <a:srgbClr val="232852"/>
                </a:solidFill>
              </a:rPr>
              <a:t> ГИА</a:t>
            </a:r>
            <a:r>
              <a:rPr spc="-150" dirty="0">
                <a:solidFill>
                  <a:srgbClr val="232852"/>
                </a:solidFill>
              </a:rPr>
              <a:t> </a:t>
            </a:r>
            <a:r>
              <a:rPr dirty="0">
                <a:solidFill>
                  <a:srgbClr val="232852"/>
                </a:solidFill>
              </a:rPr>
              <a:t>в</a:t>
            </a:r>
            <a:r>
              <a:rPr spc="-110" dirty="0">
                <a:solidFill>
                  <a:srgbClr val="232852"/>
                </a:solidFill>
              </a:rPr>
              <a:t> </a:t>
            </a:r>
            <a:r>
              <a:rPr spc="-75" dirty="0">
                <a:solidFill>
                  <a:srgbClr val="232852"/>
                </a:solidFill>
              </a:rPr>
              <a:t>2025</a:t>
            </a:r>
            <a:r>
              <a:rPr spc="-135" dirty="0">
                <a:solidFill>
                  <a:srgbClr val="232852"/>
                </a:solidFill>
              </a:rPr>
              <a:t> </a:t>
            </a:r>
            <a:r>
              <a:rPr spc="-20" dirty="0">
                <a:solidFill>
                  <a:srgbClr val="232852"/>
                </a:solidFill>
              </a:rPr>
              <a:t>году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973209"/>
            <a:ext cx="10817225" cy="304990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ФОРМЫ</a:t>
            </a:r>
            <a:endParaRPr sz="2800">
              <a:latin typeface="Times New Roman"/>
              <a:cs typeface="Times New Roman"/>
            </a:endParaRPr>
          </a:p>
          <a:p>
            <a:pPr marL="194945" marR="8255" indent="-182880">
              <a:lnSpc>
                <a:spcPct val="100000"/>
              </a:lnSpc>
              <a:spcBef>
                <a:spcPts val="760"/>
              </a:spcBef>
              <a:buClr>
                <a:srgbClr val="619DD1"/>
              </a:buClr>
              <a:buSzPct val="96428"/>
              <a:buFont typeface="Wingdings"/>
              <a:buChar char=""/>
              <a:tabLst>
                <a:tab pos="194945" algn="l"/>
                <a:tab pos="387985" algn="l"/>
                <a:tab pos="1277620" algn="l"/>
                <a:tab pos="1652270" algn="l"/>
                <a:tab pos="3481704" algn="l"/>
                <a:tab pos="6589395" algn="l"/>
                <a:tab pos="8116570" algn="l"/>
                <a:tab pos="9448800" algn="l"/>
              </a:tabLst>
            </a:pPr>
            <a:r>
              <a:rPr sz="2800" b="1" spc="-25" dirty="0">
                <a:solidFill>
                  <a:srgbClr val="006EC0"/>
                </a:solidFill>
                <a:latin typeface="Times New Roman"/>
                <a:cs typeface="Times New Roman"/>
              </a:rPr>
              <a:t>ОГЭ</a:t>
            </a:r>
            <a:r>
              <a:rPr sz="2800" b="1" dirty="0">
                <a:solidFill>
                  <a:srgbClr val="006EC0"/>
                </a:solidFill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основной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40" dirty="0">
                <a:latin typeface="Times New Roman"/>
                <a:cs typeface="Times New Roman"/>
              </a:rPr>
              <a:t>г</a:t>
            </a:r>
            <a:r>
              <a:rPr sz="3200" spc="185" dirty="0">
                <a:latin typeface="Times New Roman"/>
                <a:cs typeface="Times New Roman"/>
              </a:rPr>
              <a:t>о</a:t>
            </a:r>
            <a:r>
              <a:rPr sz="3200" spc="-60" dirty="0">
                <a:latin typeface="Times New Roman"/>
                <a:cs typeface="Times New Roman"/>
              </a:rPr>
              <a:t>с</a:t>
            </a:r>
            <a:r>
              <a:rPr sz="3200" spc="-390" dirty="0">
                <a:latin typeface="Times New Roman"/>
                <a:cs typeface="Times New Roman"/>
              </a:rPr>
              <a:t>у</a:t>
            </a:r>
            <a:r>
              <a:rPr sz="3200" spc="25" dirty="0">
                <a:latin typeface="Times New Roman"/>
                <a:cs typeface="Times New Roman"/>
              </a:rPr>
              <a:t>д</a:t>
            </a:r>
            <a:r>
              <a:rPr sz="3200" spc="10" dirty="0">
                <a:latin typeface="Times New Roman"/>
                <a:cs typeface="Times New Roman"/>
              </a:rPr>
              <a:t>а</a:t>
            </a:r>
            <a:r>
              <a:rPr sz="3200" spc="40" dirty="0">
                <a:latin typeface="Times New Roman"/>
                <a:cs typeface="Times New Roman"/>
              </a:rPr>
              <a:t>р</a:t>
            </a:r>
            <a:r>
              <a:rPr sz="3200" spc="30" dirty="0">
                <a:latin typeface="Times New Roman"/>
                <a:cs typeface="Times New Roman"/>
              </a:rPr>
              <a:t>с</a:t>
            </a:r>
            <a:r>
              <a:rPr sz="3200" spc="25" dirty="0">
                <a:latin typeface="Times New Roman"/>
                <a:cs typeface="Times New Roman"/>
              </a:rPr>
              <a:t>т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spc="30" dirty="0">
                <a:latin typeface="Times New Roman"/>
                <a:cs typeface="Times New Roman"/>
              </a:rPr>
              <a:t>е</a:t>
            </a:r>
            <a:r>
              <a:rPr sz="3200" spc="25" dirty="0">
                <a:latin typeface="Times New Roman"/>
                <a:cs typeface="Times New Roman"/>
              </a:rPr>
              <a:t>нн</a:t>
            </a:r>
            <a:r>
              <a:rPr sz="3200" spc="10" dirty="0">
                <a:latin typeface="Times New Roman"/>
                <a:cs typeface="Times New Roman"/>
              </a:rPr>
              <a:t>ы</a:t>
            </a:r>
            <a:r>
              <a:rPr sz="3200" spc="25" dirty="0">
                <a:latin typeface="Times New Roman"/>
                <a:cs typeface="Times New Roman"/>
              </a:rPr>
              <a:t>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экзамен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(КИМ,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задания стандартизированной</a:t>
            </a:r>
            <a:r>
              <a:rPr sz="3200" spc="-1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формы);</a:t>
            </a:r>
            <a:endParaRPr sz="320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00000"/>
              </a:lnSpc>
              <a:spcBef>
                <a:spcPts val="770"/>
              </a:spcBef>
              <a:buClr>
                <a:srgbClr val="619DD1"/>
              </a:buClr>
              <a:buSzPct val="83928"/>
              <a:buFont typeface="Wingdings"/>
              <a:buChar char=""/>
              <a:tabLst>
                <a:tab pos="194945" algn="l"/>
                <a:tab pos="337820" algn="l"/>
                <a:tab pos="1257935" algn="l"/>
                <a:tab pos="1446530" algn="l"/>
                <a:tab pos="1705610" algn="l"/>
                <a:tab pos="2874645" algn="l"/>
                <a:tab pos="4361180" algn="l"/>
                <a:tab pos="4883785" algn="l"/>
                <a:tab pos="5912485" algn="l"/>
                <a:tab pos="7026909" algn="l"/>
                <a:tab pos="7188200" algn="l"/>
                <a:tab pos="8623935" algn="l"/>
                <a:tab pos="8924290" algn="l"/>
                <a:tab pos="10599420" algn="l"/>
              </a:tabLst>
            </a:pPr>
            <a:r>
              <a:rPr sz="2800" b="1" spc="-25" dirty="0">
                <a:solidFill>
                  <a:srgbClr val="006EC0"/>
                </a:solidFill>
                <a:latin typeface="Times New Roman"/>
                <a:cs typeface="Times New Roman"/>
              </a:rPr>
              <a:t>ГВЭ</a:t>
            </a:r>
            <a:r>
              <a:rPr sz="2800" b="1" dirty="0">
                <a:solidFill>
                  <a:srgbClr val="006EC0"/>
                </a:solidFill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30" dirty="0">
                <a:latin typeface="Times New Roman"/>
                <a:cs typeface="Times New Roman"/>
              </a:rPr>
              <a:t>г</a:t>
            </a:r>
            <a:r>
              <a:rPr sz="3200" spc="175" dirty="0">
                <a:latin typeface="Times New Roman"/>
                <a:cs typeface="Times New Roman"/>
              </a:rPr>
              <a:t>о</a:t>
            </a:r>
            <a:r>
              <a:rPr sz="3200" spc="-60" dirty="0">
                <a:latin typeface="Times New Roman"/>
                <a:cs typeface="Times New Roman"/>
              </a:rPr>
              <a:t>с</a:t>
            </a:r>
            <a:r>
              <a:rPr sz="3200" spc="-390" dirty="0">
                <a:latin typeface="Times New Roman"/>
                <a:cs typeface="Times New Roman"/>
              </a:rPr>
              <a:t>у</a:t>
            </a:r>
            <a:r>
              <a:rPr sz="3200" spc="10" dirty="0">
                <a:latin typeface="Times New Roman"/>
                <a:cs typeface="Times New Roman"/>
              </a:rPr>
              <a:t>д</a:t>
            </a:r>
            <a:r>
              <a:rPr sz="3200" spc="30" dirty="0">
                <a:latin typeface="Times New Roman"/>
                <a:cs typeface="Times New Roman"/>
              </a:rPr>
              <a:t>ар</a:t>
            </a:r>
            <a:r>
              <a:rPr sz="3200" spc="10" dirty="0">
                <a:latin typeface="Times New Roman"/>
                <a:cs typeface="Times New Roman"/>
              </a:rPr>
              <a:t>с</a:t>
            </a:r>
            <a:r>
              <a:rPr sz="3200" spc="30" dirty="0">
                <a:latin typeface="Times New Roman"/>
                <a:cs typeface="Times New Roman"/>
              </a:rPr>
              <a:t>т</a:t>
            </a:r>
            <a:r>
              <a:rPr sz="3200" spc="-40" dirty="0">
                <a:latin typeface="Times New Roman"/>
                <a:cs typeface="Times New Roman"/>
              </a:rPr>
              <a:t>в</a:t>
            </a:r>
            <a:r>
              <a:rPr sz="3200" spc="30" dirty="0">
                <a:latin typeface="Times New Roman"/>
                <a:cs typeface="Times New Roman"/>
              </a:rPr>
              <a:t>е</a:t>
            </a:r>
            <a:r>
              <a:rPr sz="3200" spc="25" dirty="0">
                <a:latin typeface="Times New Roman"/>
                <a:cs typeface="Times New Roman"/>
              </a:rPr>
              <a:t>нн</a:t>
            </a:r>
            <a:r>
              <a:rPr sz="3200" spc="15" dirty="0">
                <a:latin typeface="Times New Roman"/>
                <a:cs typeface="Times New Roman"/>
              </a:rPr>
              <a:t>ы</a:t>
            </a:r>
            <a:r>
              <a:rPr sz="3200" spc="25" dirty="0">
                <a:latin typeface="Times New Roman"/>
                <a:cs typeface="Times New Roman"/>
              </a:rPr>
              <a:t>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выпускной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экзамен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(письменная и/или</a:t>
            </a:r>
            <a:r>
              <a:rPr sz="3200" dirty="0">
                <a:latin typeface="Times New Roman"/>
                <a:cs typeface="Times New Roman"/>
              </a:rPr>
              <a:t>		</a:t>
            </a:r>
            <a:r>
              <a:rPr sz="3200" spc="-10" dirty="0">
                <a:latin typeface="Times New Roman"/>
                <a:cs typeface="Times New Roman"/>
              </a:rPr>
              <a:t>устная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форма: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тексты,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темы,</a:t>
            </a:r>
            <a:r>
              <a:rPr sz="3200" dirty="0">
                <a:latin typeface="Times New Roman"/>
                <a:cs typeface="Times New Roman"/>
              </a:rPr>
              <a:t>		</a:t>
            </a:r>
            <a:r>
              <a:rPr sz="3200" spc="-10" dirty="0">
                <a:latin typeface="Times New Roman"/>
                <a:cs typeface="Times New Roman"/>
              </a:rPr>
              <a:t>задания,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билеты)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20"/>
              </a:spcBef>
            </a:pPr>
            <a:r>
              <a:rPr sz="24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предусмотрена</a:t>
            </a:r>
            <a:r>
              <a:rPr sz="2400" b="1" spc="-85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EC0"/>
                </a:solidFill>
                <a:latin typeface="Times New Roman"/>
                <a:cs typeface="Times New Roman"/>
              </a:rPr>
              <a:t>для</a:t>
            </a:r>
            <a:r>
              <a:rPr sz="24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6EC0"/>
                </a:solidFill>
                <a:latin typeface="Times New Roman"/>
                <a:cs typeface="Times New Roman"/>
              </a:rPr>
              <a:t>учащихся</a:t>
            </a:r>
            <a:r>
              <a:rPr sz="2400" b="1" spc="-60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EC0"/>
                </a:solidFill>
                <a:latin typeface="Times New Roman"/>
                <a:cs typeface="Times New Roman"/>
              </a:rPr>
              <a:t>с</a:t>
            </a:r>
            <a:r>
              <a:rPr sz="24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EC0"/>
                </a:solidFill>
                <a:latin typeface="Times New Roman"/>
                <a:cs typeface="Times New Roman"/>
              </a:rPr>
              <a:t>ОВЗ,</a:t>
            </a:r>
            <a:r>
              <a:rPr sz="2400" b="1" spc="-70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6EC0"/>
                </a:solidFill>
                <a:latin typeface="Times New Roman"/>
                <a:cs typeface="Times New Roman"/>
              </a:rPr>
              <a:t>инвалидов,</a:t>
            </a:r>
            <a:r>
              <a:rPr sz="24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6EC0"/>
                </a:solidFill>
                <a:latin typeface="Times New Roman"/>
                <a:cs typeface="Times New Roman"/>
              </a:rPr>
              <a:t>детей-инвалидов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840" rIns="0" bIns="0" rtlCol="0">
            <a:spAutoFit/>
          </a:bodyPr>
          <a:lstStyle/>
          <a:p>
            <a:pPr marL="1951989">
              <a:lnSpc>
                <a:spcPct val="100000"/>
              </a:lnSpc>
              <a:spcBef>
                <a:spcPts val="95"/>
              </a:spcBef>
            </a:pPr>
            <a:r>
              <a:rPr spc="-60" dirty="0">
                <a:solidFill>
                  <a:srgbClr val="006FC0"/>
                </a:solidFill>
              </a:rPr>
              <a:t>Регистрация</a:t>
            </a:r>
            <a:r>
              <a:rPr spc="-160" dirty="0">
                <a:solidFill>
                  <a:srgbClr val="006FC0"/>
                </a:solidFill>
              </a:rPr>
              <a:t> </a:t>
            </a:r>
            <a:r>
              <a:rPr spc="-65" dirty="0">
                <a:solidFill>
                  <a:srgbClr val="006FC0"/>
                </a:solidFill>
              </a:rPr>
              <a:t>на</a:t>
            </a:r>
            <a:r>
              <a:rPr spc="-215" dirty="0">
                <a:solidFill>
                  <a:srgbClr val="006FC0"/>
                </a:solidFill>
              </a:rPr>
              <a:t> </a:t>
            </a:r>
            <a:r>
              <a:rPr spc="-25" dirty="0">
                <a:solidFill>
                  <a:srgbClr val="006FC0"/>
                </a:solidFill>
              </a:rPr>
              <a:t>участие</a:t>
            </a:r>
            <a:r>
              <a:rPr spc="-18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в</a:t>
            </a:r>
            <a:r>
              <a:rPr spc="-114" dirty="0">
                <a:solidFill>
                  <a:srgbClr val="006FC0"/>
                </a:solidFill>
              </a:rPr>
              <a:t> </a:t>
            </a:r>
            <a:r>
              <a:rPr spc="-25" dirty="0">
                <a:solidFill>
                  <a:srgbClr val="006FC0"/>
                </a:solidFill>
              </a:rPr>
              <a:t>ГИА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83817"/>
            <a:ext cx="10815955" cy="3827779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2700" marR="5080" algn="just">
              <a:lnSpc>
                <a:spcPct val="70300"/>
              </a:lnSpc>
              <a:spcBef>
                <a:spcPts val="1245"/>
              </a:spcBef>
            </a:pPr>
            <a:r>
              <a:rPr sz="2400" dirty="0">
                <a:latin typeface="Times New Roman"/>
                <a:cs typeface="Times New Roman"/>
              </a:rPr>
              <a:t>Заявление</a:t>
            </a:r>
            <a:r>
              <a:rPr sz="2400" spc="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участие</a:t>
            </a:r>
            <a:r>
              <a:rPr sz="2400" spc="2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95" dirty="0">
                <a:latin typeface="Times New Roman"/>
                <a:cs typeface="Times New Roman"/>
              </a:rPr>
              <a:t>  </a:t>
            </a:r>
            <a:r>
              <a:rPr sz="2400" spc="-30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подается</a:t>
            </a:r>
            <a:r>
              <a:rPr sz="2400" spc="300" dirty="0">
                <a:latin typeface="Times New Roman"/>
                <a:cs typeface="Times New Roman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до</a:t>
            </a:r>
            <a:r>
              <a:rPr sz="3200" b="1" u="sng" spc="4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3200" b="1" u="sng" spc="4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марта</a:t>
            </a:r>
            <a:r>
              <a:rPr sz="3200" b="1" u="sng" spc="4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2025</a:t>
            </a:r>
            <a:r>
              <a:rPr sz="3200" b="1" u="sng" spc="48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года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включительно.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8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86900"/>
              </a:lnSpc>
            </a:pPr>
            <a:r>
              <a:rPr sz="2400" dirty="0">
                <a:latin typeface="Times New Roman"/>
                <a:cs typeface="Times New Roman"/>
              </a:rPr>
              <a:t>Участники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(или)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их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родители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(законные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представители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имеют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право </a:t>
            </a:r>
            <a:r>
              <a:rPr sz="2400" dirty="0">
                <a:latin typeface="Times New Roman"/>
                <a:cs typeface="Times New Roman"/>
              </a:rPr>
              <a:t>внести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изменения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уже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существующее</a:t>
            </a:r>
            <a:r>
              <a:rPr sz="2400" spc="229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заявление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b="1" dirty="0">
                <a:latin typeface="Times New Roman"/>
                <a:cs typeface="Times New Roman"/>
              </a:rPr>
              <a:t>до</a:t>
            </a:r>
            <a:r>
              <a:rPr sz="2400" b="1" spc="250" dirty="0">
                <a:latin typeface="Times New Roman"/>
                <a:cs typeface="Times New Roman"/>
              </a:rPr>
              <a:t> 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235" dirty="0">
                <a:latin typeface="Times New Roman"/>
                <a:cs typeface="Times New Roman"/>
              </a:rPr>
              <a:t>  </a:t>
            </a:r>
            <a:r>
              <a:rPr sz="2400" b="1" dirty="0">
                <a:latin typeface="Times New Roman"/>
                <a:cs typeface="Times New Roman"/>
              </a:rPr>
              <a:t>марта</a:t>
            </a:r>
            <a:r>
              <a:rPr sz="2400" b="1" spc="240" dirty="0">
                <a:latin typeface="Times New Roman"/>
                <a:cs typeface="Times New Roman"/>
              </a:rPr>
              <a:t>  </a:t>
            </a:r>
            <a:r>
              <a:rPr sz="2400" b="1" dirty="0">
                <a:latin typeface="Times New Roman"/>
                <a:cs typeface="Times New Roman"/>
              </a:rPr>
              <a:t>2025</a:t>
            </a:r>
            <a:r>
              <a:rPr sz="2400" b="1" spc="240" dirty="0">
                <a:latin typeface="Times New Roman"/>
                <a:cs typeface="Times New Roman"/>
              </a:rPr>
              <a:t>  </a:t>
            </a:r>
            <a:r>
              <a:rPr sz="2400" b="1" spc="-20" dirty="0">
                <a:latin typeface="Times New Roman"/>
                <a:cs typeface="Times New Roman"/>
              </a:rPr>
              <a:t>года </a:t>
            </a:r>
            <a:r>
              <a:rPr sz="2400" b="1" spc="-10" dirty="0">
                <a:latin typeface="Times New Roman"/>
                <a:cs typeface="Times New Roman"/>
              </a:rPr>
              <a:t>включительно.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4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10160" algn="just">
              <a:lnSpc>
                <a:spcPts val="2450"/>
              </a:lnSpc>
            </a:pPr>
            <a:r>
              <a:rPr sz="2400" dirty="0">
                <a:latin typeface="Times New Roman"/>
                <a:cs typeface="Times New Roman"/>
              </a:rPr>
              <a:t>После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регистрации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участие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ГИА-</a:t>
            </a:r>
            <a:r>
              <a:rPr sz="2400" dirty="0">
                <a:latin typeface="Times New Roman"/>
                <a:cs typeface="Times New Roman"/>
              </a:rPr>
              <a:t>9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заявитель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позднее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чем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недели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до </a:t>
            </a:r>
            <a:r>
              <a:rPr sz="2400" dirty="0">
                <a:latin typeface="Times New Roman"/>
                <a:cs typeface="Times New Roman"/>
              </a:rPr>
              <a:t>начала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экзамена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получает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уведомление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указанием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даты</a:t>
            </a:r>
            <a:r>
              <a:rPr sz="2400" spc="46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экзамена,</a:t>
            </a:r>
            <a:r>
              <a:rPr sz="2400" spc="465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адреса </a:t>
            </a:r>
            <a:r>
              <a:rPr sz="2400" dirty="0">
                <a:latin typeface="Times New Roman"/>
                <a:cs typeface="Times New Roman"/>
              </a:rPr>
              <a:t>места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проведения,</a:t>
            </a:r>
            <a:r>
              <a:rPr sz="2400" spc="3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кода</a:t>
            </a:r>
            <a:r>
              <a:rPr sz="2400" spc="3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регистрации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необходимого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получения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результатов.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9C5252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1523"/>
            <a:ext cx="12192000" cy="626745"/>
            <a:chOff x="0" y="-1523"/>
            <a:chExt cx="12192000" cy="62674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311150"/>
            </a:xfrm>
            <a:custGeom>
              <a:avLst/>
              <a:gdLst/>
              <a:ahLst/>
              <a:cxnLst/>
              <a:rect l="l" t="t" r="r" b="b"/>
              <a:pathLst>
                <a:path w="12192000" h="311150">
                  <a:moveTo>
                    <a:pt x="12192000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12192000" y="31089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E5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07847"/>
              <a:ext cx="12192000" cy="143510"/>
            </a:xfrm>
            <a:custGeom>
              <a:avLst/>
              <a:gdLst/>
              <a:ahLst/>
              <a:cxnLst/>
              <a:rect l="l" t="t" r="r" b="b"/>
              <a:pathLst>
                <a:path w="12192000" h="143509">
                  <a:moveTo>
                    <a:pt x="1219200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7213092" y="91440"/>
                  </a:lnTo>
                  <a:lnTo>
                    <a:pt x="7213092" y="143256"/>
                  </a:lnTo>
                  <a:lnTo>
                    <a:pt x="12192000" y="143256"/>
                  </a:lnTo>
                  <a:lnTo>
                    <a:pt x="12192000" y="91440"/>
                  </a:lnTo>
                  <a:lnTo>
                    <a:pt x="12192000" y="5181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9C52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40435"/>
              <a:ext cx="4979035" cy="180340"/>
            </a:xfrm>
            <a:custGeom>
              <a:avLst/>
              <a:gdLst/>
              <a:ahLst/>
              <a:cxnLst/>
              <a:rect l="l" t="t" r="r" b="b"/>
              <a:pathLst>
                <a:path w="4979034" h="180340">
                  <a:moveTo>
                    <a:pt x="4978908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4978908" y="179832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9C5252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0044" y="496823"/>
              <a:ext cx="4754880" cy="128270"/>
            </a:xfrm>
            <a:custGeom>
              <a:avLst/>
              <a:gdLst/>
              <a:ahLst/>
              <a:cxnLst/>
              <a:rect l="l" t="t" r="r" b="b"/>
              <a:pathLst>
                <a:path w="4754880" h="128270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4880" h="128270">
                  <a:moveTo>
                    <a:pt x="4754880" y="94107"/>
                  </a:moveTo>
                  <a:lnTo>
                    <a:pt x="4752086" y="91440"/>
                  </a:lnTo>
                  <a:lnTo>
                    <a:pt x="2623947" y="91440"/>
                  </a:lnTo>
                  <a:lnTo>
                    <a:pt x="2621280" y="94107"/>
                  </a:lnTo>
                  <a:lnTo>
                    <a:pt x="2621280" y="97536"/>
                  </a:lnTo>
                  <a:lnTo>
                    <a:pt x="2621280" y="125349"/>
                  </a:lnTo>
                  <a:lnTo>
                    <a:pt x="2623947" y="128016"/>
                  </a:lnTo>
                  <a:lnTo>
                    <a:pt x="4752086" y="128016"/>
                  </a:lnTo>
                  <a:lnTo>
                    <a:pt x="4754880" y="125349"/>
                  </a:lnTo>
                  <a:lnTo>
                    <a:pt x="4754880" y="941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59412" y="-1524"/>
              <a:ext cx="131445" cy="622300"/>
            </a:xfrm>
            <a:custGeom>
              <a:avLst/>
              <a:gdLst/>
              <a:ahLst/>
              <a:cxnLst/>
              <a:rect l="l" t="t" r="r" b="b"/>
              <a:pathLst>
                <a:path w="131445" h="622300">
                  <a:moveTo>
                    <a:pt x="36563" y="0"/>
                  </a:moveTo>
                  <a:lnTo>
                    <a:pt x="0" y="0"/>
                  </a:lnTo>
                  <a:lnTo>
                    <a:pt x="0" y="621792"/>
                  </a:lnTo>
                  <a:lnTo>
                    <a:pt x="36563" y="621792"/>
                  </a:lnTo>
                  <a:lnTo>
                    <a:pt x="36563" y="0"/>
                  </a:lnTo>
                  <a:close/>
                </a:path>
                <a:path w="131445" h="622300">
                  <a:moveTo>
                    <a:pt x="131064" y="0"/>
                  </a:moveTo>
                  <a:lnTo>
                    <a:pt x="53340" y="0"/>
                  </a:lnTo>
                  <a:lnTo>
                    <a:pt x="53340" y="621792"/>
                  </a:lnTo>
                  <a:lnTo>
                    <a:pt x="131064" y="621792"/>
                  </a:lnTo>
                  <a:lnTo>
                    <a:pt x="131064" y="0"/>
                  </a:lnTo>
                  <a:close/>
                </a:path>
              </a:pathLst>
            </a:custGeom>
            <a:solidFill>
              <a:srgbClr val="FFFFFF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033504" y="-1523"/>
              <a:ext cx="12700" cy="622300"/>
            </a:xfrm>
            <a:custGeom>
              <a:avLst/>
              <a:gdLst/>
              <a:ahLst/>
              <a:cxnLst/>
              <a:rect l="l" t="t" r="r" b="b"/>
              <a:pathLst>
                <a:path w="12700" h="622300">
                  <a:moveTo>
                    <a:pt x="12192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12192" y="621791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67971" y="-1523"/>
              <a:ext cx="36830" cy="622300"/>
            </a:xfrm>
            <a:custGeom>
              <a:avLst/>
              <a:gdLst/>
              <a:ahLst/>
              <a:cxnLst/>
              <a:rect l="l" t="t" r="r" b="b"/>
              <a:pathLst>
                <a:path w="36829" h="622300">
                  <a:moveTo>
                    <a:pt x="36575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36575" y="621791"/>
                  </a:lnTo>
                  <a:lnTo>
                    <a:pt x="36575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87200" y="0"/>
              <a:ext cx="73660" cy="585470"/>
            </a:xfrm>
            <a:custGeom>
              <a:avLst/>
              <a:gdLst/>
              <a:ahLst/>
              <a:cxnLst/>
              <a:rect l="l" t="t" r="r" b="b"/>
              <a:pathLst>
                <a:path w="73659" h="585470">
                  <a:moveTo>
                    <a:pt x="73151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73151" y="585215"/>
                  </a:lnTo>
                  <a:lnTo>
                    <a:pt x="73151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30811" y="0"/>
              <a:ext cx="12700" cy="585470"/>
            </a:xfrm>
            <a:custGeom>
              <a:avLst/>
              <a:gdLst/>
              <a:ahLst/>
              <a:cxnLst/>
              <a:rect l="l" t="t" r="r" b="b"/>
              <a:pathLst>
                <a:path w="12700" h="585470">
                  <a:moveTo>
                    <a:pt x="12192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12192" y="585215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990470" y="659384"/>
            <a:ext cx="814324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0" dirty="0"/>
              <a:t>Предварительный</a:t>
            </a:r>
            <a:r>
              <a:rPr sz="3400" spc="-130" dirty="0"/>
              <a:t> </a:t>
            </a:r>
            <a:r>
              <a:rPr sz="3400" dirty="0"/>
              <a:t>выбор</a:t>
            </a:r>
            <a:r>
              <a:rPr sz="3400" spc="-175" dirty="0"/>
              <a:t> </a:t>
            </a:r>
            <a:r>
              <a:rPr sz="3400" spc="-20" dirty="0"/>
              <a:t>предметов</a:t>
            </a:r>
            <a:r>
              <a:rPr sz="3400" spc="-150" dirty="0"/>
              <a:t> </a:t>
            </a:r>
            <a:r>
              <a:rPr sz="3400" spc="-25" dirty="0"/>
              <a:t>ОГЭ</a:t>
            </a:r>
            <a:endParaRPr sz="3400"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21030" y="1334388"/>
          <a:ext cx="10753090" cy="51803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8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C7E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Кол-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во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человек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C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Обществознание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Физика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19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41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Английский</a:t>
                      </a:r>
                      <a:r>
                        <a:rPr sz="2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9C5252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1523"/>
            <a:ext cx="12192000" cy="626745"/>
            <a:chOff x="0" y="-1523"/>
            <a:chExt cx="12192000" cy="62674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311150"/>
            </a:xfrm>
            <a:custGeom>
              <a:avLst/>
              <a:gdLst/>
              <a:ahLst/>
              <a:cxnLst/>
              <a:rect l="l" t="t" r="r" b="b"/>
              <a:pathLst>
                <a:path w="12192000" h="311150">
                  <a:moveTo>
                    <a:pt x="12192000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12192000" y="31089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E5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07847"/>
              <a:ext cx="12192000" cy="143510"/>
            </a:xfrm>
            <a:custGeom>
              <a:avLst/>
              <a:gdLst/>
              <a:ahLst/>
              <a:cxnLst/>
              <a:rect l="l" t="t" r="r" b="b"/>
              <a:pathLst>
                <a:path w="12192000" h="143509">
                  <a:moveTo>
                    <a:pt x="1219200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7213092" y="91440"/>
                  </a:lnTo>
                  <a:lnTo>
                    <a:pt x="7213092" y="143256"/>
                  </a:lnTo>
                  <a:lnTo>
                    <a:pt x="12192000" y="143256"/>
                  </a:lnTo>
                  <a:lnTo>
                    <a:pt x="12192000" y="91440"/>
                  </a:lnTo>
                  <a:lnTo>
                    <a:pt x="12192000" y="5181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9C52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40435"/>
              <a:ext cx="4979035" cy="180340"/>
            </a:xfrm>
            <a:custGeom>
              <a:avLst/>
              <a:gdLst/>
              <a:ahLst/>
              <a:cxnLst/>
              <a:rect l="l" t="t" r="r" b="b"/>
              <a:pathLst>
                <a:path w="4979034" h="180340">
                  <a:moveTo>
                    <a:pt x="4978908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4978908" y="179832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9C5252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0044" y="496823"/>
              <a:ext cx="4754880" cy="128270"/>
            </a:xfrm>
            <a:custGeom>
              <a:avLst/>
              <a:gdLst/>
              <a:ahLst/>
              <a:cxnLst/>
              <a:rect l="l" t="t" r="r" b="b"/>
              <a:pathLst>
                <a:path w="4754880" h="128270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4880" h="128270">
                  <a:moveTo>
                    <a:pt x="4754880" y="94107"/>
                  </a:moveTo>
                  <a:lnTo>
                    <a:pt x="4752086" y="91440"/>
                  </a:lnTo>
                  <a:lnTo>
                    <a:pt x="2623947" y="91440"/>
                  </a:lnTo>
                  <a:lnTo>
                    <a:pt x="2621280" y="94107"/>
                  </a:lnTo>
                  <a:lnTo>
                    <a:pt x="2621280" y="97536"/>
                  </a:lnTo>
                  <a:lnTo>
                    <a:pt x="2621280" y="125349"/>
                  </a:lnTo>
                  <a:lnTo>
                    <a:pt x="2623947" y="128016"/>
                  </a:lnTo>
                  <a:lnTo>
                    <a:pt x="4752086" y="128016"/>
                  </a:lnTo>
                  <a:lnTo>
                    <a:pt x="4754880" y="125349"/>
                  </a:lnTo>
                  <a:lnTo>
                    <a:pt x="4754880" y="941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59412" y="-1524"/>
              <a:ext cx="131445" cy="622300"/>
            </a:xfrm>
            <a:custGeom>
              <a:avLst/>
              <a:gdLst/>
              <a:ahLst/>
              <a:cxnLst/>
              <a:rect l="l" t="t" r="r" b="b"/>
              <a:pathLst>
                <a:path w="131445" h="622300">
                  <a:moveTo>
                    <a:pt x="36563" y="0"/>
                  </a:moveTo>
                  <a:lnTo>
                    <a:pt x="0" y="0"/>
                  </a:lnTo>
                  <a:lnTo>
                    <a:pt x="0" y="621792"/>
                  </a:lnTo>
                  <a:lnTo>
                    <a:pt x="36563" y="621792"/>
                  </a:lnTo>
                  <a:lnTo>
                    <a:pt x="36563" y="0"/>
                  </a:lnTo>
                  <a:close/>
                </a:path>
                <a:path w="131445" h="622300">
                  <a:moveTo>
                    <a:pt x="131064" y="0"/>
                  </a:moveTo>
                  <a:lnTo>
                    <a:pt x="53340" y="0"/>
                  </a:lnTo>
                  <a:lnTo>
                    <a:pt x="53340" y="621792"/>
                  </a:lnTo>
                  <a:lnTo>
                    <a:pt x="131064" y="621792"/>
                  </a:lnTo>
                  <a:lnTo>
                    <a:pt x="131064" y="0"/>
                  </a:lnTo>
                  <a:close/>
                </a:path>
              </a:pathLst>
            </a:custGeom>
            <a:solidFill>
              <a:srgbClr val="FFFFFF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033504" y="-1523"/>
              <a:ext cx="12700" cy="622300"/>
            </a:xfrm>
            <a:custGeom>
              <a:avLst/>
              <a:gdLst/>
              <a:ahLst/>
              <a:cxnLst/>
              <a:rect l="l" t="t" r="r" b="b"/>
              <a:pathLst>
                <a:path w="12700" h="622300">
                  <a:moveTo>
                    <a:pt x="12192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12192" y="621791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67971" y="-1523"/>
              <a:ext cx="36830" cy="622300"/>
            </a:xfrm>
            <a:custGeom>
              <a:avLst/>
              <a:gdLst/>
              <a:ahLst/>
              <a:cxnLst/>
              <a:rect l="l" t="t" r="r" b="b"/>
              <a:pathLst>
                <a:path w="36829" h="622300">
                  <a:moveTo>
                    <a:pt x="36575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36575" y="621791"/>
                  </a:lnTo>
                  <a:lnTo>
                    <a:pt x="36575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87200" y="0"/>
              <a:ext cx="73660" cy="585470"/>
            </a:xfrm>
            <a:custGeom>
              <a:avLst/>
              <a:gdLst/>
              <a:ahLst/>
              <a:cxnLst/>
              <a:rect l="l" t="t" r="r" b="b"/>
              <a:pathLst>
                <a:path w="73659" h="585470">
                  <a:moveTo>
                    <a:pt x="73151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73151" y="585215"/>
                  </a:lnTo>
                  <a:lnTo>
                    <a:pt x="73151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30811" y="0"/>
              <a:ext cx="12700" cy="585470"/>
            </a:xfrm>
            <a:custGeom>
              <a:avLst/>
              <a:gdLst/>
              <a:ahLst/>
              <a:cxnLst/>
              <a:rect l="l" t="t" r="r" b="b"/>
              <a:pathLst>
                <a:path w="12700" h="585470">
                  <a:moveTo>
                    <a:pt x="12192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12192" y="585215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884326" y="1107770"/>
            <a:ext cx="10448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Информационные</a:t>
            </a:r>
            <a:r>
              <a:rPr spc="-114" dirty="0"/>
              <a:t> </a:t>
            </a:r>
            <a:r>
              <a:rPr dirty="0"/>
              <a:t>ресурсы</a:t>
            </a:r>
            <a:r>
              <a:rPr spc="-90" dirty="0"/>
              <a:t> </a:t>
            </a:r>
            <a:r>
              <a:rPr dirty="0"/>
              <a:t>по</a:t>
            </a:r>
            <a:r>
              <a:rPr spc="-95" dirty="0"/>
              <a:t> </a:t>
            </a:r>
            <a:r>
              <a:rPr dirty="0"/>
              <a:t>вопросам</a:t>
            </a:r>
            <a:r>
              <a:rPr spc="-100" dirty="0"/>
              <a:t> </a:t>
            </a:r>
            <a:r>
              <a:rPr spc="-25" dirty="0"/>
              <a:t>ГИА</a:t>
            </a: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03250" y="2243201"/>
          <a:ext cx="11246485" cy="3387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2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400" b="1" spc="-10" dirty="0">
                          <a:latin typeface="Georgia"/>
                          <a:cs typeface="Georgia"/>
                        </a:rPr>
                        <a:t>Рособрнадзор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F"/>
                    </a:solidFill>
                  </a:tcPr>
                </a:tc>
                <a:tc>
                  <a:txBody>
                    <a:bodyPr/>
                    <a:lstStyle/>
                    <a:p>
                      <a:pPr marL="63881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000" b="1" u="sng" spc="-10" dirty="0">
                          <a:solidFill>
                            <a:srgbClr val="3399FF"/>
                          </a:solidFill>
                          <a:uFill>
                            <a:solidFill>
                              <a:srgbClr val="3399FF"/>
                            </a:solidFill>
                          </a:uFill>
                          <a:latin typeface="Georgia"/>
                          <a:cs typeface="Georgia"/>
                          <a:hlinkClick r:id="rId2"/>
                        </a:rPr>
                        <a:t>http://obrnadzor.gov.ru</a:t>
                      </a:r>
                      <a:r>
                        <a:rPr sz="2000" b="1" spc="-10" dirty="0">
                          <a:latin typeface="Georgia"/>
                          <a:cs typeface="Georgia"/>
                        </a:rPr>
                        <a:t>/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400" b="1" dirty="0">
                          <a:latin typeface="Georgia"/>
                          <a:cs typeface="Georgia"/>
                        </a:rPr>
                        <a:t>Федеральный</a:t>
                      </a:r>
                      <a:r>
                        <a:rPr sz="2400" b="1" spc="-1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latin typeface="Georgia"/>
                          <a:cs typeface="Georgia"/>
                        </a:rPr>
                        <a:t>институт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Georgia"/>
                          <a:cs typeface="Georgia"/>
                        </a:rPr>
                        <a:t>педагогических</a:t>
                      </a:r>
                      <a:r>
                        <a:rPr sz="2400" b="1" spc="-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latin typeface="Georgia"/>
                          <a:cs typeface="Georgia"/>
                        </a:rPr>
                        <a:t>измерений</a:t>
                      </a:r>
                      <a:r>
                        <a:rPr sz="2400" b="1" spc="-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latin typeface="Georgia"/>
                          <a:cs typeface="Georgia"/>
                        </a:rPr>
                        <a:t>(ФИПИ)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5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55244" algn="ctr">
                        <a:lnSpc>
                          <a:spcPct val="100000"/>
                        </a:lnSpc>
                      </a:pPr>
                      <a:r>
                        <a:rPr sz="2000" b="1" u="sng" spc="-10" dirty="0">
                          <a:solidFill>
                            <a:srgbClr val="3399FF"/>
                          </a:solidFill>
                          <a:uFill>
                            <a:solidFill>
                              <a:srgbClr val="3399FF"/>
                            </a:solidFill>
                          </a:uFill>
                          <a:latin typeface="Georgia"/>
                          <a:cs typeface="Georgia"/>
                          <a:hlinkClick r:id="rId3"/>
                        </a:rPr>
                        <a:t>http://www.fipi.ru/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marL="1256030" marR="295910" indent="-95631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400" b="1" dirty="0">
                          <a:latin typeface="Georgia"/>
                          <a:cs typeface="Georgia"/>
                        </a:rPr>
                        <a:t>Министерство</a:t>
                      </a:r>
                      <a:r>
                        <a:rPr sz="2400" b="1" spc="-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latin typeface="Georgia"/>
                          <a:cs typeface="Georgia"/>
                        </a:rPr>
                        <a:t>образования</a:t>
                      </a:r>
                      <a:r>
                        <a:rPr sz="2400" b="1" spc="-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>
                          <a:latin typeface="Georgia"/>
                          <a:cs typeface="Georgia"/>
                        </a:rPr>
                        <a:t>и</a:t>
                      </a:r>
                      <a:r>
                        <a:rPr sz="2400" b="1" spc="-85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>
                          <a:latin typeface="Georgia"/>
                          <a:cs typeface="Georgia"/>
                        </a:rPr>
                        <a:t>науки</a:t>
                      </a:r>
                      <a:r>
                        <a:rPr lang="ru-RU" sz="2400" b="1" spc="-10" dirty="0">
                          <a:latin typeface="Georgia"/>
                          <a:cs typeface="Georgia"/>
                        </a:rPr>
                        <a:t>региона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BF1"/>
                    </a:solidFill>
                  </a:tcPr>
                </a:tc>
                <a:tc>
                  <a:txBody>
                    <a:bodyPr/>
                    <a:lstStyle/>
                    <a:p>
                      <a:pPr marL="1738630" marR="149225" indent="-1581150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marL="2209165" marR="344170" indent="-1859914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lang="ru-RU" sz="2400" b="1" dirty="0">
                          <a:latin typeface="Georgia"/>
                          <a:cs typeface="Georgia"/>
                        </a:rPr>
                        <a:t>И</a:t>
                      </a:r>
                      <a:r>
                        <a:rPr sz="2400" b="1">
                          <a:latin typeface="Georgia"/>
                          <a:cs typeface="Georgia"/>
                        </a:rPr>
                        <a:t>нститут</a:t>
                      </a:r>
                      <a:r>
                        <a:rPr sz="2400" b="1" spc="-85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latin typeface="Georgia"/>
                          <a:cs typeface="Georgia"/>
                        </a:rPr>
                        <a:t>развития образования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5E4"/>
                    </a:solidFill>
                  </a:tcPr>
                </a:tc>
                <a:tc>
                  <a:txBody>
                    <a:bodyPr/>
                    <a:lstStyle/>
                    <a:p>
                      <a:pPr marL="639445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9C5252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1523"/>
            <a:ext cx="12192000" cy="626745"/>
            <a:chOff x="0" y="-1523"/>
            <a:chExt cx="12192000" cy="62674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311150"/>
            </a:xfrm>
            <a:custGeom>
              <a:avLst/>
              <a:gdLst/>
              <a:ahLst/>
              <a:cxnLst/>
              <a:rect l="l" t="t" r="r" b="b"/>
              <a:pathLst>
                <a:path w="12192000" h="311150">
                  <a:moveTo>
                    <a:pt x="12192000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12192000" y="31089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E5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07847"/>
              <a:ext cx="12192000" cy="143510"/>
            </a:xfrm>
            <a:custGeom>
              <a:avLst/>
              <a:gdLst/>
              <a:ahLst/>
              <a:cxnLst/>
              <a:rect l="l" t="t" r="r" b="b"/>
              <a:pathLst>
                <a:path w="12192000" h="143509">
                  <a:moveTo>
                    <a:pt x="1219200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7213092" y="91440"/>
                  </a:lnTo>
                  <a:lnTo>
                    <a:pt x="7213092" y="143256"/>
                  </a:lnTo>
                  <a:lnTo>
                    <a:pt x="12192000" y="143256"/>
                  </a:lnTo>
                  <a:lnTo>
                    <a:pt x="12192000" y="91440"/>
                  </a:lnTo>
                  <a:lnTo>
                    <a:pt x="12192000" y="5181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9C52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40435"/>
              <a:ext cx="4979035" cy="180340"/>
            </a:xfrm>
            <a:custGeom>
              <a:avLst/>
              <a:gdLst/>
              <a:ahLst/>
              <a:cxnLst/>
              <a:rect l="l" t="t" r="r" b="b"/>
              <a:pathLst>
                <a:path w="4979034" h="180340">
                  <a:moveTo>
                    <a:pt x="4978908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4978908" y="179832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9C5252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0044" y="496823"/>
              <a:ext cx="4754880" cy="128270"/>
            </a:xfrm>
            <a:custGeom>
              <a:avLst/>
              <a:gdLst/>
              <a:ahLst/>
              <a:cxnLst/>
              <a:rect l="l" t="t" r="r" b="b"/>
              <a:pathLst>
                <a:path w="4754880" h="128270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4880" h="128270">
                  <a:moveTo>
                    <a:pt x="4754880" y="94107"/>
                  </a:moveTo>
                  <a:lnTo>
                    <a:pt x="4752086" y="91440"/>
                  </a:lnTo>
                  <a:lnTo>
                    <a:pt x="2623947" y="91440"/>
                  </a:lnTo>
                  <a:lnTo>
                    <a:pt x="2621280" y="94107"/>
                  </a:lnTo>
                  <a:lnTo>
                    <a:pt x="2621280" y="97536"/>
                  </a:lnTo>
                  <a:lnTo>
                    <a:pt x="2621280" y="125349"/>
                  </a:lnTo>
                  <a:lnTo>
                    <a:pt x="2623947" y="128016"/>
                  </a:lnTo>
                  <a:lnTo>
                    <a:pt x="4752086" y="128016"/>
                  </a:lnTo>
                  <a:lnTo>
                    <a:pt x="4754880" y="125349"/>
                  </a:lnTo>
                  <a:lnTo>
                    <a:pt x="4754880" y="941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59412" y="-1524"/>
              <a:ext cx="131445" cy="622300"/>
            </a:xfrm>
            <a:custGeom>
              <a:avLst/>
              <a:gdLst/>
              <a:ahLst/>
              <a:cxnLst/>
              <a:rect l="l" t="t" r="r" b="b"/>
              <a:pathLst>
                <a:path w="131445" h="622300">
                  <a:moveTo>
                    <a:pt x="36563" y="0"/>
                  </a:moveTo>
                  <a:lnTo>
                    <a:pt x="0" y="0"/>
                  </a:lnTo>
                  <a:lnTo>
                    <a:pt x="0" y="621792"/>
                  </a:lnTo>
                  <a:lnTo>
                    <a:pt x="36563" y="621792"/>
                  </a:lnTo>
                  <a:lnTo>
                    <a:pt x="36563" y="0"/>
                  </a:lnTo>
                  <a:close/>
                </a:path>
                <a:path w="131445" h="622300">
                  <a:moveTo>
                    <a:pt x="131064" y="0"/>
                  </a:moveTo>
                  <a:lnTo>
                    <a:pt x="53340" y="0"/>
                  </a:lnTo>
                  <a:lnTo>
                    <a:pt x="53340" y="621792"/>
                  </a:lnTo>
                  <a:lnTo>
                    <a:pt x="131064" y="621792"/>
                  </a:lnTo>
                  <a:lnTo>
                    <a:pt x="131064" y="0"/>
                  </a:lnTo>
                  <a:close/>
                </a:path>
              </a:pathLst>
            </a:custGeom>
            <a:solidFill>
              <a:srgbClr val="FFFFFF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033504" y="-1523"/>
              <a:ext cx="12700" cy="622300"/>
            </a:xfrm>
            <a:custGeom>
              <a:avLst/>
              <a:gdLst/>
              <a:ahLst/>
              <a:cxnLst/>
              <a:rect l="l" t="t" r="r" b="b"/>
              <a:pathLst>
                <a:path w="12700" h="622300">
                  <a:moveTo>
                    <a:pt x="12192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12192" y="621791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67971" y="-1523"/>
              <a:ext cx="36830" cy="622300"/>
            </a:xfrm>
            <a:custGeom>
              <a:avLst/>
              <a:gdLst/>
              <a:ahLst/>
              <a:cxnLst/>
              <a:rect l="l" t="t" r="r" b="b"/>
              <a:pathLst>
                <a:path w="36829" h="622300">
                  <a:moveTo>
                    <a:pt x="36575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36575" y="621791"/>
                  </a:lnTo>
                  <a:lnTo>
                    <a:pt x="36575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87200" y="0"/>
              <a:ext cx="73660" cy="585470"/>
            </a:xfrm>
            <a:custGeom>
              <a:avLst/>
              <a:gdLst/>
              <a:ahLst/>
              <a:cxnLst/>
              <a:rect l="l" t="t" r="r" b="b"/>
              <a:pathLst>
                <a:path w="73659" h="585470">
                  <a:moveTo>
                    <a:pt x="73151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73151" y="585215"/>
                  </a:lnTo>
                  <a:lnTo>
                    <a:pt x="73151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30811" y="0"/>
              <a:ext cx="12700" cy="585470"/>
            </a:xfrm>
            <a:custGeom>
              <a:avLst/>
              <a:gdLst/>
              <a:ahLst/>
              <a:cxnLst/>
              <a:rect l="l" t="t" r="r" b="b"/>
              <a:pathLst>
                <a:path w="12700" h="585470">
                  <a:moveTo>
                    <a:pt x="12192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12192" y="585215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899566" y="1073861"/>
            <a:ext cx="10500360" cy="2814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6100" spc="-30" dirty="0">
                <a:solidFill>
                  <a:srgbClr val="000000"/>
                </a:solidFill>
              </a:rPr>
              <a:t>Родители</a:t>
            </a:r>
            <a:r>
              <a:rPr sz="6100" spc="-285" dirty="0">
                <a:solidFill>
                  <a:srgbClr val="000000"/>
                </a:solidFill>
              </a:rPr>
              <a:t> </a:t>
            </a:r>
            <a:r>
              <a:rPr sz="6100" dirty="0">
                <a:solidFill>
                  <a:srgbClr val="000000"/>
                </a:solidFill>
              </a:rPr>
              <a:t>обязаны</a:t>
            </a:r>
            <a:r>
              <a:rPr sz="6100" spc="-305" dirty="0">
                <a:solidFill>
                  <a:srgbClr val="000000"/>
                </a:solidFill>
              </a:rPr>
              <a:t> </a:t>
            </a:r>
            <a:r>
              <a:rPr sz="6100" spc="-10" dirty="0">
                <a:solidFill>
                  <a:srgbClr val="000000"/>
                </a:solidFill>
              </a:rPr>
              <a:t>обеспечить </a:t>
            </a:r>
            <a:r>
              <a:rPr sz="6100" dirty="0">
                <a:solidFill>
                  <a:srgbClr val="000000"/>
                </a:solidFill>
              </a:rPr>
              <a:t>получение</a:t>
            </a:r>
            <a:r>
              <a:rPr sz="6100" spc="-335" dirty="0">
                <a:solidFill>
                  <a:srgbClr val="000000"/>
                </a:solidFill>
              </a:rPr>
              <a:t> </a:t>
            </a:r>
            <a:r>
              <a:rPr sz="6100" spc="-25" dirty="0">
                <a:solidFill>
                  <a:srgbClr val="000000"/>
                </a:solidFill>
              </a:rPr>
              <a:t>ребенком</a:t>
            </a:r>
            <a:r>
              <a:rPr sz="6100" spc="-335" dirty="0">
                <a:solidFill>
                  <a:srgbClr val="000000"/>
                </a:solidFill>
              </a:rPr>
              <a:t> </a:t>
            </a:r>
            <a:r>
              <a:rPr sz="6100" spc="-10" dirty="0">
                <a:solidFill>
                  <a:srgbClr val="000000"/>
                </a:solidFill>
              </a:rPr>
              <a:t>общего</a:t>
            </a:r>
            <a:endParaRPr sz="6100"/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6100" spc="-10" dirty="0">
                <a:solidFill>
                  <a:srgbClr val="000000"/>
                </a:solidFill>
              </a:rPr>
              <a:t>образования</a:t>
            </a:r>
            <a:endParaRPr sz="6100"/>
          </a:p>
        </p:txBody>
      </p:sp>
      <p:sp>
        <p:nvSpPr>
          <p:cNvPr id="14" name="object 14"/>
          <p:cNvSpPr txBox="1"/>
          <p:nvPr/>
        </p:nvSpPr>
        <p:spPr>
          <a:xfrm>
            <a:off x="862990" y="3904869"/>
            <a:ext cx="10574020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5000" dirty="0">
                <a:latin typeface="Times New Roman"/>
                <a:cs typeface="Times New Roman"/>
              </a:rPr>
              <a:t>(п.</a:t>
            </a:r>
            <a:r>
              <a:rPr sz="5000" spc="-9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1</a:t>
            </a:r>
            <a:r>
              <a:rPr sz="5000" spc="-8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ч.</a:t>
            </a:r>
            <a:r>
              <a:rPr sz="5000" spc="-10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4</a:t>
            </a:r>
            <a:r>
              <a:rPr sz="5000" spc="-90" dirty="0">
                <a:latin typeface="Times New Roman"/>
                <a:cs typeface="Times New Roman"/>
              </a:rPr>
              <a:t> </a:t>
            </a:r>
            <a:r>
              <a:rPr sz="5000" spc="-60" dirty="0">
                <a:latin typeface="Times New Roman"/>
                <a:cs typeface="Times New Roman"/>
              </a:rPr>
              <a:t>ст.</a:t>
            </a:r>
            <a:r>
              <a:rPr sz="5000" spc="-8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44</a:t>
            </a:r>
            <a:r>
              <a:rPr sz="5000" spc="-8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Федерального</a:t>
            </a:r>
            <a:r>
              <a:rPr sz="5000" spc="-90" dirty="0">
                <a:latin typeface="Times New Roman"/>
                <a:cs typeface="Times New Roman"/>
              </a:rPr>
              <a:t> </a:t>
            </a:r>
            <a:r>
              <a:rPr sz="5000" spc="-20" dirty="0">
                <a:latin typeface="Times New Roman"/>
                <a:cs typeface="Times New Roman"/>
              </a:rPr>
              <a:t>закона</a:t>
            </a:r>
            <a:r>
              <a:rPr sz="5000" spc="-110" dirty="0">
                <a:latin typeface="Times New Roman"/>
                <a:cs typeface="Times New Roman"/>
              </a:rPr>
              <a:t> </a:t>
            </a:r>
            <a:r>
              <a:rPr sz="5000" spc="-25" dirty="0">
                <a:latin typeface="Times New Roman"/>
                <a:cs typeface="Times New Roman"/>
              </a:rPr>
              <a:t>от</a:t>
            </a:r>
            <a:endParaRPr sz="50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5000" dirty="0">
                <a:latin typeface="Times New Roman"/>
                <a:cs typeface="Times New Roman"/>
              </a:rPr>
              <a:t>29.12.2012</a:t>
            </a:r>
            <a:r>
              <a:rPr sz="5000" spc="-4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№</a:t>
            </a:r>
            <a:r>
              <a:rPr sz="5000" spc="2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273-</a:t>
            </a:r>
            <a:r>
              <a:rPr sz="5000" spc="-25" dirty="0">
                <a:latin typeface="Times New Roman"/>
                <a:cs typeface="Times New Roman"/>
              </a:rPr>
              <a:t>ФЗ)</a:t>
            </a:r>
            <a:endParaRPr sz="5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1040" rIns="0" bIns="0" rtlCol="0">
            <a:spAutoFit/>
          </a:bodyPr>
          <a:lstStyle/>
          <a:p>
            <a:pPr marL="3919854">
              <a:lnSpc>
                <a:spcPct val="100000"/>
              </a:lnSpc>
              <a:spcBef>
                <a:spcPts val="95"/>
              </a:spcBef>
            </a:pPr>
            <a:r>
              <a:rPr spc="-70" dirty="0">
                <a:solidFill>
                  <a:srgbClr val="232852"/>
                </a:solidFill>
              </a:rPr>
              <a:t>ПРЕДМЕТЫ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2078862"/>
            <a:ext cx="11042650" cy="2197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Обязательные</a:t>
            </a:r>
            <a:r>
              <a:rPr sz="2800" b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предметы</a:t>
            </a:r>
            <a:r>
              <a:rPr sz="2800" b="1" dirty="0">
                <a:latin typeface="Times New Roman"/>
                <a:cs typeface="Times New Roman"/>
              </a:rPr>
              <a:t>: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русский</a:t>
            </a:r>
            <a:r>
              <a:rPr sz="2800" b="1" dirty="0">
                <a:solidFill>
                  <a:srgbClr val="006EC0"/>
                </a:solidFill>
                <a:latin typeface="Times New Roman"/>
                <a:cs typeface="Times New Roman"/>
              </a:rPr>
              <a:t> язык,</a:t>
            </a:r>
            <a:r>
              <a:rPr sz="2800" b="1" spc="-20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06EC0"/>
                </a:solidFill>
                <a:latin typeface="Times New Roman"/>
                <a:cs typeface="Times New Roman"/>
              </a:rPr>
              <a:t>математика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4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Предметы</a:t>
            </a:r>
            <a:r>
              <a:rPr sz="2800" b="1" u="sng" spc="5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800" b="1" u="sng" spc="5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выбору</a:t>
            </a:r>
            <a:r>
              <a:rPr sz="2800" b="1" u="sng" spc="5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(два</a:t>
            </a:r>
            <a:r>
              <a:rPr sz="2800" b="1" u="sng" spc="5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предмета*):</a:t>
            </a:r>
            <a:r>
              <a:rPr sz="2800" b="1" u="sng" spc="5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литература,</a:t>
            </a:r>
            <a:r>
              <a:rPr sz="2800" spc="5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физика,</a:t>
            </a:r>
            <a:r>
              <a:rPr sz="2800" spc="5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химия, </a:t>
            </a:r>
            <a:r>
              <a:rPr sz="2800" dirty="0">
                <a:latin typeface="Times New Roman"/>
                <a:cs typeface="Times New Roman"/>
              </a:rPr>
              <a:t>биология,</a:t>
            </a:r>
            <a:r>
              <a:rPr sz="2800" spc="5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география,</a:t>
            </a:r>
            <a:r>
              <a:rPr sz="2800" spc="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история,</a:t>
            </a:r>
            <a:r>
              <a:rPr sz="2800" spc="5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обществознание,</a:t>
            </a:r>
            <a:r>
              <a:rPr sz="2800" spc="5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иностранные</a:t>
            </a:r>
            <a:r>
              <a:rPr sz="2800" spc="5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языки, информатика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9236" y="4374260"/>
            <a:ext cx="10267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r>
              <a:rPr sz="28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для</a:t>
            </a:r>
            <a:r>
              <a:rPr sz="28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учащихся</a:t>
            </a:r>
            <a:r>
              <a:rPr sz="2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28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ОВЗ,</a:t>
            </a:r>
            <a:r>
              <a:rPr sz="28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инвалидов,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детей-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инвалидов</a:t>
            </a:r>
            <a:r>
              <a:rPr sz="2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количество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53354" y="4640960"/>
            <a:ext cx="1760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сдаваемых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2222" y="4907356"/>
            <a:ext cx="9222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предметов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2800" b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их</a:t>
            </a:r>
            <a:r>
              <a:rPr sz="28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желанию</a:t>
            </a:r>
            <a:r>
              <a:rPr sz="28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может</a:t>
            </a:r>
            <a:r>
              <a:rPr sz="28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быть</a:t>
            </a:r>
            <a:r>
              <a:rPr sz="2800" b="1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сокращено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до</a:t>
            </a:r>
            <a:r>
              <a:rPr sz="2800" b="1" spc="-1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двух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7134" y="5174741"/>
            <a:ext cx="2233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обязательных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0155" y="801370"/>
            <a:ext cx="10761980" cy="1419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2365"/>
              </a:lnSpc>
              <a:spcBef>
                <a:spcPts val="105"/>
              </a:spcBef>
            </a:pPr>
            <a:r>
              <a:rPr sz="2000" b="0" dirty="0">
                <a:solidFill>
                  <a:srgbClr val="000000"/>
                </a:solidFill>
                <a:latin typeface="Times New Roman"/>
                <a:cs typeface="Times New Roman"/>
              </a:rPr>
              <a:t>Редакция</a:t>
            </a:r>
            <a:r>
              <a:rPr sz="2000" b="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sz="2000" b="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000000"/>
                </a:solidFill>
                <a:latin typeface="Times New Roman"/>
                <a:cs typeface="Times New Roman"/>
              </a:rPr>
              <a:t>13</a:t>
            </a:r>
            <a:r>
              <a:rPr sz="20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000000"/>
                </a:solidFill>
                <a:latin typeface="Times New Roman"/>
                <a:cs typeface="Times New Roman"/>
              </a:rPr>
              <a:t>апреля</a:t>
            </a:r>
            <a:r>
              <a:rPr sz="20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2024</a:t>
            </a:r>
            <a:endParaRPr sz="2000">
              <a:latin typeface="Times New Roman"/>
              <a:cs typeface="Times New Roman"/>
            </a:endParaRPr>
          </a:p>
          <a:p>
            <a:pPr marL="2836545" marR="60325" indent="-2824480">
              <a:lnSpc>
                <a:spcPct val="80000"/>
              </a:lnSpc>
              <a:spcBef>
                <a:spcPts val="925"/>
              </a:spcBef>
            </a:pP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Приказ</a:t>
            </a:r>
            <a:r>
              <a:rPr b="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Минпросвещения</a:t>
            </a:r>
            <a:r>
              <a:rPr b="0" spc="-10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России,</a:t>
            </a:r>
            <a:r>
              <a:rPr b="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Рособрнадзора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b="0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09.02.2024</a:t>
            </a:r>
            <a:r>
              <a:rPr b="0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№</a:t>
            </a:r>
            <a:r>
              <a:rPr b="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89/208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400" y="2196211"/>
            <a:ext cx="10614660" cy="3561079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439420" marR="427355" algn="ctr">
              <a:lnSpc>
                <a:spcPct val="80000"/>
              </a:lnSpc>
              <a:spcBef>
                <a:spcPts val="1055"/>
              </a:spcBef>
            </a:pPr>
            <a:r>
              <a:rPr sz="4000" b="1" dirty="0">
                <a:latin typeface="Times New Roman"/>
                <a:cs typeface="Times New Roman"/>
              </a:rPr>
              <a:t>Об</a:t>
            </a:r>
            <a:r>
              <a:rPr sz="4000" b="1" spc="-16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утверждении</a:t>
            </a:r>
            <a:r>
              <a:rPr sz="4000" b="1" spc="-15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особенностей</a:t>
            </a:r>
            <a:r>
              <a:rPr sz="4000" b="1" spc="-15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проведения </a:t>
            </a:r>
            <a:r>
              <a:rPr sz="4000" b="1" spc="-35" dirty="0">
                <a:latin typeface="Times New Roman"/>
                <a:cs typeface="Times New Roman"/>
              </a:rPr>
              <a:t>государственной</a:t>
            </a:r>
            <a:r>
              <a:rPr sz="4000" b="1" spc="-15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итоговой</a:t>
            </a:r>
            <a:r>
              <a:rPr sz="4000" b="1" spc="-17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аттестации</a:t>
            </a:r>
            <a:r>
              <a:rPr sz="4000" b="1" spc="-160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по </a:t>
            </a:r>
            <a:r>
              <a:rPr sz="4000" b="1" spc="-30" dirty="0">
                <a:latin typeface="Times New Roman"/>
                <a:cs typeface="Times New Roman"/>
              </a:rPr>
              <a:t>образовательным</a:t>
            </a:r>
            <a:r>
              <a:rPr sz="4000" b="1" spc="-114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программам</a:t>
            </a:r>
            <a:r>
              <a:rPr sz="4000" b="1" spc="-11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основного </a:t>
            </a:r>
            <a:r>
              <a:rPr sz="4000" b="1" dirty="0">
                <a:latin typeface="Times New Roman"/>
                <a:cs typeface="Times New Roman"/>
              </a:rPr>
              <a:t>общего</a:t>
            </a:r>
            <a:r>
              <a:rPr sz="4000" b="1" spc="-17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и</a:t>
            </a:r>
            <a:r>
              <a:rPr sz="4000" b="1" spc="-16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среднего</a:t>
            </a:r>
            <a:r>
              <a:rPr sz="4000" b="1" spc="-16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общего</a:t>
            </a:r>
            <a:r>
              <a:rPr sz="4000" b="1" spc="-16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образования,</a:t>
            </a:r>
            <a:endParaRPr sz="4000">
              <a:latin typeface="Times New Roman"/>
              <a:cs typeface="Times New Roman"/>
            </a:endParaRPr>
          </a:p>
          <a:p>
            <a:pPr marL="12700" marR="5080" indent="-2540" algn="ctr">
              <a:lnSpc>
                <a:spcPct val="80000"/>
              </a:lnSpc>
            </a:pPr>
            <a:r>
              <a:rPr sz="4000" b="1" dirty="0">
                <a:latin typeface="Times New Roman"/>
                <a:cs typeface="Times New Roman"/>
              </a:rPr>
              <a:t>формы</a:t>
            </a:r>
            <a:r>
              <a:rPr sz="4000" b="1" spc="-16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проведения</a:t>
            </a:r>
            <a:r>
              <a:rPr sz="4000" b="1" spc="-170" dirty="0">
                <a:latin typeface="Times New Roman"/>
                <a:cs typeface="Times New Roman"/>
              </a:rPr>
              <a:t> </a:t>
            </a:r>
            <a:r>
              <a:rPr sz="4000" b="1" spc="-35" dirty="0">
                <a:latin typeface="Times New Roman"/>
                <a:cs typeface="Times New Roman"/>
              </a:rPr>
              <a:t>государственной</a:t>
            </a:r>
            <a:r>
              <a:rPr sz="4000" b="1" spc="-18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итоговой </a:t>
            </a:r>
            <a:r>
              <a:rPr sz="4000" b="1" dirty="0">
                <a:latin typeface="Times New Roman"/>
                <a:cs typeface="Times New Roman"/>
              </a:rPr>
              <a:t>аттестации</a:t>
            </a:r>
            <a:r>
              <a:rPr sz="4000" b="1" spc="-8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и</a:t>
            </a:r>
            <a:r>
              <a:rPr sz="4000" b="1" spc="-6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условий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допуска</a:t>
            </a:r>
            <a:r>
              <a:rPr sz="4000" b="1" spc="-6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к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ней</a:t>
            </a:r>
            <a:r>
              <a:rPr sz="4000" b="1" spc="-7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в</a:t>
            </a:r>
            <a:r>
              <a:rPr sz="4000" b="1" spc="-6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2023/24, </a:t>
            </a:r>
            <a:r>
              <a:rPr sz="4000" b="1" dirty="0">
                <a:latin typeface="Times New Roman"/>
                <a:cs typeface="Times New Roman"/>
              </a:rPr>
              <a:t>2024/25,</a:t>
            </a:r>
            <a:r>
              <a:rPr sz="4000" b="1" spc="-15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2025/26</a:t>
            </a:r>
            <a:r>
              <a:rPr sz="4000" b="1" spc="-14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учебных</a:t>
            </a:r>
            <a:r>
              <a:rPr sz="4000" b="1" spc="-13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годах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783082"/>
            <a:ext cx="10817225" cy="1691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1.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Настоящие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Особенности</a:t>
            </a:r>
            <a:r>
              <a:rPr sz="2600" spc="1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распространяются</a:t>
            </a:r>
            <a:r>
              <a:rPr sz="2600" spc="1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являющихся</a:t>
            </a:r>
            <a:r>
              <a:rPr sz="2600" spc="1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участниками </a:t>
            </a:r>
            <a:r>
              <a:rPr sz="2600" dirty="0">
                <a:latin typeface="Times New Roman"/>
                <a:cs typeface="Times New Roman"/>
              </a:rPr>
              <a:t>государственной</a:t>
            </a:r>
            <a:r>
              <a:rPr sz="2600" spc="15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итоговой</a:t>
            </a:r>
            <a:r>
              <a:rPr sz="2600" spc="16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аттестации</a:t>
            </a:r>
            <a:r>
              <a:rPr sz="2600" spc="15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по</a:t>
            </a:r>
            <a:r>
              <a:rPr sz="2600" spc="15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образовательным</a:t>
            </a:r>
            <a:r>
              <a:rPr sz="2600" spc="15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программам </a:t>
            </a:r>
            <a:r>
              <a:rPr sz="2600" dirty="0">
                <a:latin typeface="Times New Roman"/>
                <a:cs typeface="Times New Roman"/>
              </a:rPr>
              <a:t>основного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общего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образования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(далее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-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ГИА-</a:t>
            </a:r>
            <a:r>
              <a:rPr sz="2600" dirty="0">
                <a:latin typeface="Times New Roman"/>
                <a:cs typeface="Times New Roman"/>
              </a:rPr>
              <a:t>9)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лиц: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latin typeface="Times New Roman"/>
                <a:cs typeface="Times New Roman"/>
              </a:rPr>
              <a:t>2)</a:t>
            </a:r>
            <a:r>
              <a:rPr sz="2600" spc="5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обучавшихся</a:t>
            </a:r>
            <a:r>
              <a:rPr sz="2600" spc="5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организациях,</a:t>
            </a:r>
            <a:r>
              <a:rPr sz="2600" spc="58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осуществляющих</a:t>
            </a:r>
            <a:r>
              <a:rPr sz="2600" spc="60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образовательную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2447670"/>
            <a:ext cx="522986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037714" algn="l"/>
                <a:tab pos="2312035" algn="l"/>
                <a:tab pos="3797300" algn="l"/>
                <a:tab pos="4892675" algn="l"/>
              </a:tabLst>
            </a:pPr>
            <a:r>
              <a:rPr sz="2600" spc="-10" dirty="0">
                <a:latin typeface="Times New Roman"/>
                <a:cs typeface="Times New Roman"/>
              </a:rPr>
              <a:t>деятельность,</a:t>
            </a:r>
            <a:r>
              <a:rPr sz="2600" dirty="0">
                <a:latin typeface="Times New Roman"/>
                <a:cs typeface="Times New Roman"/>
              </a:rPr>
              <a:t>		</a:t>
            </a:r>
            <a:r>
              <a:rPr sz="2600" spc="-10" dirty="0">
                <a:latin typeface="Times New Roman"/>
                <a:cs typeface="Times New Roman"/>
              </a:rPr>
              <a:t>расположенных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5" dirty="0">
                <a:latin typeface="Times New Roman"/>
                <a:cs typeface="Times New Roman"/>
              </a:rPr>
              <a:t>на </a:t>
            </a:r>
            <a:r>
              <a:rPr sz="2600" spc="-10" dirty="0">
                <a:latin typeface="Times New Roman"/>
                <a:cs typeface="Times New Roman"/>
              </a:rPr>
              <a:t>Республики,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Луганской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Народной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2515" y="2447670"/>
            <a:ext cx="187833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271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latin typeface="Times New Roman"/>
                <a:cs typeface="Times New Roman"/>
              </a:rPr>
              <a:t>территориях Республики,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9689" y="2447670"/>
            <a:ext cx="185102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latin typeface="Times New Roman"/>
                <a:cs typeface="Times New Roman"/>
              </a:rPr>
              <a:t>Донецкой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25" dirty="0">
                <a:latin typeface="Times New Roman"/>
                <a:cs typeface="Times New Roman"/>
              </a:rPr>
              <a:t>Запорожской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86593" y="2447670"/>
            <a:ext cx="141922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9710" marR="5080" indent="-207645">
              <a:lnSpc>
                <a:spcPct val="100000"/>
              </a:lnSpc>
              <a:spcBef>
                <a:spcPts val="105"/>
              </a:spcBef>
            </a:pPr>
            <a:r>
              <a:rPr sz="2600" spc="-20" dirty="0">
                <a:latin typeface="Times New Roman"/>
                <a:cs typeface="Times New Roman"/>
              </a:rPr>
              <a:t>Народной области,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3239846"/>
            <a:ext cx="10818495" cy="2800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Херсонской</a:t>
            </a:r>
            <a:r>
              <a:rPr sz="2600" spc="1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области,</a:t>
            </a:r>
            <a:r>
              <a:rPr sz="2600" spc="1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10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принятых</a:t>
            </a:r>
            <a:r>
              <a:rPr sz="2600" spc="11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начиная</a:t>
            </a:r>
            <a:r>
              <a:rPr sz="2600" spc="1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с</a:t>
            </a:r>
            <a:r>
              <a:rPr sz="2600" spc="10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2021/22</a:t>
            </a:r>
            <a:r>
              <a:rPr sz="2600" spc="1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учебного</a:t>
            </a:r>
            <a:r>
              <a:rPr sz="2600" spc="11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года</a:t>
            </a:r>
            <a:r>
              <a:rPr sz="2600" spc="95" dirty="0">
                <a:latin typeface="Times New Roman"/>
                <a:cs typeface="Times New Roman"/>
              </a:rPr>
              <a:t>  </a:t>
            </a:r>
            <a:r>
              <a:rPr sz="2600" spc="-25" dirty="0">
                <a:latin typeface="Times New Roman"/>
                <a:cs typeface="Times New Roman"/>
              </a:rPr>
              <a:t>на </a:t>
            </a:r>
            <a:r>
              <a:rPr sz="2600" dirty="0">
                <a:latin typeface="Times New Roman"/>
                <a:cs typeface="Times New Roman"/>
              </a:rPr>
              <a:t>обучение</a:t>
            </a:r>
            <a:r>
              <a:rPr sz="2600" spc="3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4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организации,</a:t>
            </a:r>
            <a:r>
              <a:rPr sz="2600" spc="409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осуществляющие</a:t>
            </a:r>
            <a:r>
              <a:rPr sz="2600" spc="4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образовательную</a:t>
            </a:r>
            <a:r>
              <a:rPr sz="2600" spc="3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деятельность </a:t>
            </a:r>
            <a:r>
              <a:rPr sz="2600" dirty="0">
                <a:latin typeface="Times New Roman"/>
                <a:cs typeface="Times New Roman"/>
              </a:rPr>
              <a:t>по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имеющим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государственную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аккредитацию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образовательным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программам </a:t>
            </a:r>
            <a:r>
              <a:rPr sz="2600" dirty="0">
                <a:latin typeface="Times New Roman"/>
                <a:cs typeface="Times New Roman"/>
              </a:rPr>
              <a:t>основного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общего</a:t>
            </a:r>
            <a:r>
              <a:rPr sz="2600" spc="1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образования,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расположенные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территории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Российской </a:t>
            </a:r>
            <a:r>
              <a:rPr sz="2600" dirty="0">
                <a:latin typeface="Times New Roman"/>
                <a:cs typeface="Times New Roman"/>
              </a:rPr>
              <a:t>Федерации</a:t>
            </a:r>
            <a:r>
              <a:rPr sz="2600" spc="3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(за</a:t>
            </a:r>
            <a:r>
              <a:rPr sz="2600" spc="3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исключением</a:t>
            </a:r>
            <a:r>
              <a:rPr sz="2600" spc="3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территорий</a:t>
            </a:r>
            <a:r>
              <a:rPr sz="2600" spc="3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Донецкой</a:t>
            </a:r>
            <a:r>
              <a:rPr sz="2600" spc="3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Народной</a:t>
            </a:r>
            <a:r>
              <a:rPr sz="2600" spc="3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Республики, </a:t>
            </a:r>
            <a:r>
              <a:rPr sz="2600" dirty="0">
                <a:latin typeface="Times New Roman"/>
                <a:cs typeface="Times New Roman"/>
              </a:rPr>
              <a:t>Луганской</a:t>
            </a:r>
            <a:r>
              <a:rPr sz="2600" spc="45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Народной</a:t>
            </a:r>
            <a:r>
              <a:rPr sz="2600" spc="45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Республики,</a:t>
            </a:r>
            <a:r>
              <a:rPr sz="2600" spc="45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Запорожской</a:t>
            </a:r>
            <a:r>
              <a:rPr sz="2600" spc="45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области,</a:t>
            </a:r>
            <a:r>
              <a:rPr sz="2600" spc="45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Херсонской </a:t>
            </a:r>
            <a:r>
              <a:rPr sz="2600" dirty="0">
                <a:latin typeface="Times New Roman"/>
                <a:cs typeface="Times New Roman"/>
              </a:rPr>
              <a:t>области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дня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их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принятия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Российскую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Федерацию).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29158"/>
            <a:ext cx="10817860" cy="565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0095" marR="40005" indent="-3257550" algn="just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latin typeface="Times New Roman"/>
                <a:cs typeface="Times New Roman"/>
              </a:rPr>
              <a:t>III.</a:t>
            </a:r>
            <a:r>
              <a:rPr sz="3300" b="1" spc="-7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Особенности</a:t>
            </a:r>
            <a:r>
              <a:rPr sz="3300" b="1" spc="-70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и</a:t>
            </a:r>
            <a:r>
              <a:rPr sz="3300" b="1" spc="-70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формы</a:t>
            </a:r>
            <a:r>
              <a:rPr sz="3300" b="1" spc="-60" dirty="0">
                <a:latin typeface="Times New Roman"/>
                <a:cs typeface="Times New Roman"/>
              </a:rPr>
              <a:t> </a:t>
            </a:r>
            <a:r>
              <a:rPr sz="3300" b="1" spc="-20" dirty="0">
                <a:latin typeface="Times New Roman"/>
                <a:cs typeface="Times New Roman"/>
              </a:rPr>
              <a:t>проведения</a:t>
            </a:r>
            <a:r>
              <a:rPr sz="3300" b="1" spc="-50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ГИА-9</a:t>
            </a:r>
            <a:r>
              <a:rPr sz="3300" b="1" spc="-80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в</a:t>
            </a:r>
            <a:r>
              <a:rPr sz="3300" b="1" spc="-6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2024/25</a:t>
            </a:r>
            <a:r>
              <a:rPr sz="3300" b="1" spc="-80" dirty="0">
                <a:latin typeface="Times New Roman"/>
                <a:cs typeface="Times New Roman"/>
              </a:rPr>
              <a:t> </a:t>
            </a:r>
            <a:r>
              <a:rPr sz="3300" b="1" spc="-50" dirty="0">
                <a:latin typeface="Times New Roman"/>
                <a:cs typeface="Times New Roman"/>
              </a:rPr>
              <a:t>и </a:t>
            </a:r>
            <a:r>
              <a:rPr sz="3300" b="1" dirty="0">
                <a:latin typeface="Times New Roman"/>
                <a:cs typeface="Times New Roman"/>
              </a:rPr>
              <a:t>2025/26</a:t>
            </a:r>
            <a:r>
              <a:rPr sz="3300" b="1" spc="-20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учебных</a:t>
            </a:r>
            <a:r>
              <a:rPr sz="3300" b="1" spc="5" dirty="0">
                <a:latin typeface="Times New Roman"/>
                <a:cs typeface="Times New Roman"/>
              </a:rPr>
              <a:t> </a:t>
            </a:r>
            <a:r>
              <a:rPr sz="3300" b="1" spc="-10" dirty="0">
                <a:latin typeface="Times New Roman"/>
                <a:cs typeface="Times New Roman"/>
              </a:rPr>
              <a:t>годах</a:t>
            </a:r>
            <a:endParaRPr sz="3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90"/>
              </a:spcBef>
            </a:pPr>
            <a:r>
              <a:rPr sz="3300" dirty="0">
                <a:latin typeface="Times New Roman"/>
                <a:cs typeface="Times New Roman"/>
              </a:rPr>
              <a:t>15.</a:t>
            </a:r>
            <a:r>
              <a:rPr sz="3300" spc="59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Участники</a:t>
            </a:r>
            <a:r>
              <a:rPr sz="3300" spc="575" dirty="0">
                <a:latin typeface="Times New Roman"/>
                <a:cs typeface="Times New Roman"/>
              </a:rPr>
              <a:t> </a:t>
            </a:r>
            <a:r>
              <a:rPr sz="3300" spc="-30" dirty="0">
                <a:latin typeface="Times New Roman"/>
                <a:cs typeface="Times New Roman"/>
              </a:rPr>
              <a:t>ГИА-</a:t>
            </a:r>
            <a:r>
              <a:rPr sz="3300" dirty="0">
                <a:latin typeface="Times New Roman"/>
                <a:cs typeface="Times New Roman"/>
              </a:rPr>
              <a:t>9</a:t>
            </a:r>
            <a:r>
              <a:rPr sz="3300" spc="59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в</a:t>
            </a:r>
            <a:r>
              <a:rPr sz="3300" spc="61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2024/25</a:t>
            </a:r>
            <a:r>
              <a:rPr sz="3300" spc="61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и</a:t>
            </a:r>
            <a:r>
              <a:rPr sz="3300" spc="60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2025/26</a:t>
            </a:r>
            <a:r>
              <a:rPr sz="3300" spc="60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учебных</a:t>
            </a:r>
            <a:r>
              <a:rPr sz="3300" spc="610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Times New Roman"/>
                <a:cs typeface="Times New Roman"/>
              </a:rPr>
              <a:t>годах </a:t>
            </a:r>
            <a:r>
              <a:rPr sz="3300" dirty="0">
                <a:latin typeface="Times New Roman"/>
                <a:cs typeface="Times New Roman"/>
              </a:rPr>
              <a:t>проходят</a:t>
            </a:r>
            <a:r>
              <a:rPr sz="3300" spc="15" dirty="0">
                <a:latin typeface="Times New Roman"/>
                <a:cs typeface="Times New Roman"/>
              </a:rPr>
              <a:t>  </a:t>
            </a:r>
            <a:r>
              <a:rPr sz="3300" spc="-25" dirty="0">
                <a:latin typeface="Times New Roman"/>
                <a:cs typeface="Times New Roman"/>
              </a:rPr>
              <a:t>ГИА-</a:t>
            </a:r>
            <a:r>
              <a:rPr sz="3300" dirty="0">
                <a:latin typeface="Times New Roman"/>
                <a:cs typeface="Times New Roman"/>
              </a:rPr>
              <a:t>9</a:t>
            </a:r>
            <a:r>
              <a:rPr sz="3300" spc="2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по</a:t>
            </a:r>
            <a:r>
              <a:rPr sz="3300" spc="1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своему</a:t>
            </a:r>
            <a:r>
              <a:rPr sz="3300" spc="2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выбору</a:t>
            </a:r>
            <a:r>
              <a:rPr sz="3300" spc="2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в</a:t>
            </a:r>
            <a:r>
              <a:rPr sz="3300" spc="1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форме</a:t>
            </a:r>
            <a:r>
              <a:rPr sz="3300" spc="1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ГВЭ</a:t>
            </a:r>
            <a:r>
              <a:rPr sz="3300" spc="1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или</a:t>
            </a:r>
            <a:r>
              <a:rPr sz="3300" spc="20" dirty="0">
                <a:latin typeface="Times New Roman"/>
                <a:cs typeface="Times New Roman"/>
              </a:rPr>
              <a:t>  </a:t>
            </a:r>
            <a:r>
              <a:rPr sz="3300" spc="-50" dirty="0">
                <a:latin typeface="Times New Roman"/>
                <a:cs typeface="Times New Roman"/>
              </a:rPr>
              <a:t>в </a:t>
            </a:r>
            <a:r>
              <a:rPr sz="3300" dirty="0">
                <a:latin typeface="Times New Roman"/>
                <a:cs typeface="Times New Roman"/>
              </a:rPr>
              <a:t>форме</a:t>
            </a:r>
            <a:r>
              <a:rPr sz="3300" spc="20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основного</a:t>
            </a:r>
            <a:r>
              <a:rPr sz="3300" spc="229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государственного</a:t>
            </a:r>
            <a:r>
              <a:rPr sz="3300" spc="19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экзамена</a:t>
            </a:r>
            <a:r>
              <a:rPr sz="3300" spc="21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(далее</a:t>
            </a:r>
            <a:r>
              <a:rPr sz="3300" spc="22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-</a:t>
            </a:r>
            <a:r>
              <a:rPr sz="3300" spc="22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Times New Roman"/>
                <a:cs typeface="Times New Roman"/>
              </a:rPr>
              <a:t>ОГЭ) </a:t>
            </a:r>
            <a:r>
              <a:rPr sz="3300" dirty="0">
                <a:latin typeface="Times New Roman"/>
                <a:cs typeface="Times New Roman"/>
              </a:rPr>
              <a:t>по</a:t>
            </a:r>
            <a:r>
              <a:rPr sz="3300" spc="24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обязательным</a:t>
            </a:r>
            <a:r>
              <a:rPr sz="3300" spc="240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учебным</a:t>
            </a:r>
            <a:r>
              <a:rPr sz="3300" spc="23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предметам</a:t>
            </a:r>
            <a:r>
              <a:rPr sz="3300" spc="24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и</a:t>
            </a:r>
            <a:r>
              <a:rPr sz="3300" spc="23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двум</a:t>
            </a:r>
            <a:r>
              <a:rPr sz="3300" spc="240" dirty="0">
                <a:latin typeface="Times New Roman"/>
                <a:cs typeface="Times New Roman"/>
              </a:rPr>
              <a:t>  </a:t>
            </a:r>
            <a:r>
              <a:rPr sz="3300" spc="-10" dirty="0">
                <a:latin typeface="Times New Roman"/>
                <a:cs typeface="Times New Roman"/>
              </a:rPr>
              <a:t>учебным </a:t>
            </a:r>
            <a:r>
              <a:rPr sz="3300" dirty="0">
                <a:latin typeface="Times New Roman"/>
                <a:cs typeface="Times New Roman"/>
              </a:rPr>
              <a:t>предметам</a:t>
            </a:r>
            <a:r>
              <a:rPr sz="3300" spc="355" dirty="0">
                <a:latin typeface="Times New Roman"/>
                <a:cs typeface="Times New Roman"/>
              </a:rPr>
              <a:t>   </a:t>
            </a:r>
            <a:r>
              <a:rPr sz="3300" dirty="0">
                <a:latin typeface="Times New Roman"/>
                <a:cs typeface="Times New Roman"/>
              </a:rPr>
              <a:t>по</a:t>
            </a:r>
            <a:r>
              <a:rPr sz="3300" spc="355" dirty="0">
                <a:latin typeface="Times New Roman"/>
                <a:cs typeface="Times New Roman"/>
              </a:rPr>
              <a:t>   </a:t>
            </a:r>
            <a:r>
              <a:rPr sz="3300" dirty="0">
                <a:latin typeface="Times New Roman"/>
                <a:cs typeface="Times New Roman"/>
              </a:rPr>
              <a:t>выбору</a:t>
            </a:r>
            <a:r>
              <a:rPr sz="3300" spc="355" dirty="0">
                <a:latin typeface="Times New Roman"/>
                <a:cs typeface="Times New Roman"/>
              </a:rPr>
              <a:t>   </a:t>
            </a:r>
            <a:r>
              <a:rPr sz="3300" dirty="0">
                <a:latin typeface="Times New Roman"/>
                <a:cs typeface="Times New Roman"/>
              </a:rPr>
              <a:t>участника</a:t>
            </a:r>
            <a:r>
              <a:rPr sz="3300" spc="350" dirty="0">
                <a:latin typeface="Times New Roman"/>
                <a:cs typeface="Times New Roman"/>
              </a:rPr>
              <a:t>   </a:t>
            </a:r>
            <a:r>
              <a:rPr sz="3300" spc="-25" dirty="0">
                <a:latin typeface="Times New Roman"/>
                <a:cs typeface="Times New Roman"/>
              </a:rPr>
              <a:t>ГИА-</a:t>
            </a:r>
            <a:r>
              <a:rPr sz="3300" dirty="0">
                <a:latin typeface="Times New Roman"/>
                <a:cs typeface="Times New Roman"/>
              </a:rPr>
              <a:t>9</a:t>
            </a:r>
            <a:r>
              <a:rPr sz="3300" spc="355" dirty="0">
                <a:latin typeface="Times New Roman"/>
                <a:cs typeface="Times New Roman"/>
              </a:rPr>
              <a:t>   </a:t>
            </a:r>
            <a:r>
              <a:rPr sz="3300" dirty="0">
                <a:latin typeface="Times New Roman"/>
                <a:cs typeface="Times New Roman"/>
              </a:rPr>
              <a:t>из</a:t>
            </a:r>
            <a:r>
              <a:rPr sz="3300" spc="355" dirty="0">
                <a:latin typeface="Times New Roman"/>
                <a:cs typeface="Times New Roman"/>
              </a:rPr>
              <a:t>   </a:t>
            </a:r>
            <a:r>
              <a:rPr sz="3300" spc="-10" dirty="0">
                <a:latin typeface="Times New Roman"/>
                <a:cs typeface="Times New Roman"/>
              </a:rPr>
              <a:t>числа </a:t>
            </a:r>
            <a:r>
              <a:rPr sz="3300" dirty="0">
                <a:latin typeface="Times New Roman"/>
                <a:cs typeface="Times New Roman"/>
              </a:rPr>
              <a:t>следующих</a:t>
            </a:r>
            <a:r>
              <a:rPr sz="3300" spc="62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учебных</a:t>
            </a:r>
            <a:r>
              <a:rPr sz="3300" spc="63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предметов:</a:t>
            </a:r>
            <a:r>
              <a:rPr sz="3300" spc="6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"Биология",</a:t>
            </a:r>
            <a:r>
              <a:rPr sz="3300" spc="6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Times New Roman"/>
                <a:cs typeface="Times New Roman"/>
              </a:rPr>
              <a:t>"География", </a:t>
            </a:r>
            <a:r>
              <a:rPr sz="3300" dirty="0">
                <a:latin typeface="Times New Roman"/>
                <a:cs typeface="Times New Roman"/>
              </a:rPr>
              <a:t>"Иностранные</a:t>
            </a:r>
            <a:r>
              <a:rPr sz="3300" spc="24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языки"</a:t>
            </a:r>
            <a:r>
              <a:rPr sz="3300" spc="229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(английский,</a:t>
            </a:r>
            <a:r>
              <a:rPr sz="3300" spc="23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испанский,</a:t>
            </a:r>
            <a:r>
              <a:rPr sz="3300" spc="22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немецкий</a:t>
            </a:r>
            <a:r>
              <a:rPr sz="3300" spc="215" dirty="0">
                <a:latin typeface="Times New Roman"/>
                <a:cs typeface="Times New Roman"/>
              </a:rPr>
              <a:t> </a:t>
            </a:r>
            <a:r>
              <a:rPr sz="3300" spc="-50" dirty="0">
                <a:latin typeface="Times New Roman"/>
                <a:cs typeface="Times New Roman"/>
              </a:rPr>
              <a:t>и </a:t>
            </a:r>
            <a:r>
              <a:rPr sz="3300" dirty="0">
                <a:latin typeface="Times New Roman"/>
                <a:cs typeface="Times New Roman"/>
              </a:rPr>
              <a:t>французский),</a:t>
            </a:r>
            <a:r>
              <a:rPr sz="3300" spc="26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"Информатика",</a:t>
            </a:r>
            <a:r>
              <a:rPr sz="3300" spc="265" dirty="0">
                <a:latin typeface="Times New Roman"/>
                <a:cs typeface="Times New Roman"/>
              </a:rPr>
              <a:t>  </a:t>
            </a:r>
            <a:r>
              <a:rPr sz="3300" dirty="0">
                <a:latin typeface="Times New Roman"/>
                <a:cs typeface="Times New Roman"/>
              </a:rPr>
              <a:t>"История",</a:t>
            </a:r>
            <a:r>
              <a:rPr sz="3300" spc="265" dirty="0">
                <a:latin typeface="Times New Roman"/>
                <a:cs typeface="Times New Roman"/>
              </a:rPr>
              <a:t>  </a:t>
            </a:r>
            <a:r>
              <a:rPr sz="3300" spc="-10" dirty="0">
                <a:latin typeface="Times New Roman"/>
                <a:cs typeface="Times New Roman"/>
              </a:rPr>
              <a:t>"Литература", </a:t>
            </a:r>
            <a:r>
              <a:rPr sz="3300" dirty="0">
                <a:latin typeface="Times New Roman"/>
                <a:cs typeface="Times New Roman"/>
              </a:rPr>
              <a:t>"Обществознание",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"Физика",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Times New Roman"/>
                <a:cs typeface="Times New Roman"/>
              </a:rPr>
              <a:t>"Химия".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8077" y="450926"/>
            <a:ext cx="9437370" cy="105791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056640" marR="5080" indent="-1043940">
              <a:lnSpc>
                <a:spcPts val="3810"/>
              </a:lnSpc>
              <a:spcBef>
                <a:spcPts val="655"/>
              </a:spcBef>
            </a:pPr>
            <a:r>
              <a:rPr sz="3600" spc="-20" dirty="0">
                <a:solidFill>
                  <a:srgbClr val="232852"/>
                </a:solidFill>
              </a:rPr>
              <a:t>Особенности</a:t>
            </a:r>
            <a:r>
              <a:rPr sz="3600" spc="-75" dirty="0">
                <a:solidFill>
                  <a:srgbClr val="232852"/>
                </a:solidFill>
              </a:rPr>
              <a:t> </a:t>
            </a:r>
            <a:r>
              <a:rPr sz="3600" spc="-10" dirty="0">
                <a:solidFill>
                  <a:srgbClr val="232852"/>
                </a:solidFill>
              </a:rPr>
              <a:t>организации</a:t>
            </a:r>
            <a:r>
              <a:rPr sz="3600" spc="-125" dirty="0">
                <a:solidFill>
                  <a:srgbClr val="232852"/>
                </a:solidFill>
              </a:rPr>
              <a:t> </a:t>
            </a:r>
            <a:r>
              <a:rPr sz="3600" dirty="0">
                <a:solidFill>
                  <a:srgbClr val="232852"/>
                </a:solidFill>
              </a:rPr>
              <a:t>ГИА</a:t>
            </a:r>
            <a:r>
              <a:rPr sz="3600" spc="-145" dirty="0">
                <a:solidFill>
                  <a:srgbClr val="232852"/>
                </a:solidFill>
              </a:rPr>
              <a:t> </a:t>
            </a:r>
            <a:r>
              <a:rPr sz="3600" dirty="0">
                <a:solidFill>
                  <a:srgbClr val="232852"/>
                </a:solidFill>
              </a:rPr>
              <a:t>для</a:t>
            </a:r>
            <a:r>
              <a:rPr sz="3600" spc="-105" dirty="0">
                <a:solidFill>
                  <a:srgbClr val="232852"/>
                </a:solidFill>
              </a:rPr>
              <a:t> </a:t>
            </a:r>
            <a:r>
              <a:rPr sz="3600" spc="-30" dirty="0">
                <a:solidFill>
                  <a:srgbClr val="232852"/>
                </a:solidFill>
              </a:rPr>
              <a:t>учащихся </a:t>
            </a:r>
            <a:r>
              <a:rPr sz="3600" dirty="0">
                <a:solidFill>
                  <a:srgbClr val="232852"/>
                </a:solidFill>
              </a:rPr>
              <a:t>с</a:t>
            </a:r>
            <a:r>
              <a:rPr sz="3600" spc="-80" dirty="0">
                <a:solidFill>
                  <a:srgbClr val="232852"/>
                </a:solidFill>
              </a:rPr>
              <a:t> </a:t>
            </a:r>
            <a:r>
              <a:rPr sz="3600" dirty="0">
                <a:solidFill>
                  <a:srgbClr val="232852"/>
                </a:solidFill>
              </a:rPr>
              <a:t>ОВЗ,</a:t>
            </a:r>
            <a:r>
              <a:rPr sz="3600" spc="-75" dirty="0">
                <a:solidFill>
                  <a:srgbClr val="232852"/>
                </a:solidFill>
              </a:rPr>
              <a:t> </a:t>
            </a:r>
            <a:r>
              <a:rPr sz="3600" spc="-25" dirty="0">
                <a:solidFill>
                  <a:srgbClr val="232852"/>
                </a:solidFill>
              </a:rPr>
              <a:t>инвалидов,</a:t>
            </a:r>
            <a:r>
              <a:rPr sz="3600" spc="-65" dirty="0">
                <a:solidFill>
                  <a:srgbClr val="232852"/>
                </a:solidFill>
              </a:rPr>
              <a:t> </a:t>
            </a:r>
            <a:r>
              <a:rPr sz="3600" spc="-45" dirty="0">
                <a:solidFill>
                  <a:srgbClr val="232852"/>
                </a:solidFill>
              </a:rPr>
              <a:t>детей-</a:t>
            </a:r>
            <a:r>
              <a:rPr sz="3600" spc="-10" dirty="0">
                <a:solidFill>
                  <a:srgbClr val="232852"/>
                </a:solidFill>
              </a:rPr>
              <a:t>инвалидов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52932" y="1767586"/>
            <a:ext cx="108807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52195" algn="l"/>
                <a:tab pos="3361054" algn="l"/>
                <a:tab pos="3916045" algn="l"/>
                <a:tab pos="5159375" algn="l"/>
                <a:tab pos="8451850" algn="l"/>
                <a:tab pos="9041765" algn="l"/>
              </a:tabLst>
            </a:pPr>
            <a:r>
              <a:rPr sz="3200" spc="-25" dirty="0">
                <a:latin typeface="Times New Roman"/>
                <a:cs typeface="Times New Roman"/>
              </a:rPr>
              <a:t>Для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участников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с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0" dirty="0">
                <a:latin typeface="Times New Roman"/>
                <a:cs typeface="Times New Roman"/>
              </a:rPr>
              <a:t>ОВЗ,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0" dirty="0">
                <a:latin typeface="Times New Roman"/>
                <a:cs typeface="Times New Roman"/>
              </a:rPr>
              <a:t>детей-</a:t>
            </a:r>
            <a:r>
              <a:rPr sz="3200" spc="-10" dirty="0">
                <a:latin typeface="Times New Roman"/>
                <a:cs typeface="Times New Roman"/>
              </a:rPr>
              <a:t>инвалидов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инвалидов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2932" y="2255266"/>
            <a:ext cx="52806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66340" algn="l"/>
                <a:tab pos="3283585" algn="l"/>
              </a:tabLst>
            </a:pPr>
            <a:r>
              <a:rPr sz="3200" spc="-10" dirty="0">
                <a:latin typeface="Times New Roman"/>
                <a:cs typeface="Times New Roman"/>
              </a:rPr>
              <a:t>организация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проведение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2932" y="2742945"/>
            <a:ext cx="51295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0895" algn="l"/>
                <a:tab pos="4696460" algn="l"/>
              </a:tabLst>
            </a:pPr>
            <a:r>
              <a:rPr sz="3200" spc="-10" dirty="0">
                <a:latin typeface="Times New Roman"/>
                <a:cs typeface="Times New Roman"/>
              </a:rPr>
              <a:t>учетом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состояния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их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7022" y="2255266"/>
            <a:ext cx="532701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2275" marR="5080" indent="-410209">
              <a:lnSpc>
                <a:spcPct val="100000"/>
              </a:lnSpc>
              <a:spcBef>
                <a:spcPts val="105"/>
              </a:spcBef>
              <a:tabLst>
                <a:tab pos="2062480" algn="l"/>
                <a:tab pos="2920365" algn="l"/>
                <a:tab pos="5130800" algn="l"/>
              </a:tabLst>
            </a:pPr>
            <a:r>
              <a:rPr sz="3200" spc="-10" dirty="0">
                <a:latin typeface="Times New Roman"/>
                <a:cs typeface="Times New Roman"/>
              </a:rPr>
              <a:t>экзаменов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осуществляется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с </a:t>
            </a:r>
            <a:r>
              <a:rPr sz="3200" spc="-10" dirty="0">
                <a:latin typeface="Times New Roman"/>
                <a:cs typeface="Times New Roman"/>
              </a:rPr>
              <a:t>здоровья,</a:t>
            </a:r>
            <a:r>
              <a:rPr sz="3200" dirty="0">
                <a:latin typeface="Times New Roman"/>
                <a:cs typeface="Times New Roman"/>
              </a:rPr>
              <a:t>		</a:t>
            </a:r>
            <a:r>
              <a:rPr sz="3200" spc="-10" dirty="0">
                <a:latin typeface="Times New Roman"/>
                <a:cs typeface="Times New Roman"/>
              </a:rPr>
              <a:t>особенностей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2932" y="3231007"/>
            <a:ext cx="1087437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latin typeface="Times New Roman"/>
                <a:cs typeface="Times New Roman"/>
              </a:rPr>
              <a:t>психофизического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развития.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893444" algn="l"/>
                <a:tab pos="2246630" algn="l"/>
                <a:tab pos="3288029" algn="l"/>
                <a:tab pos="4211320" algn="l"/>
                <a:tab pos="4915535" algn="l"/>
                <a:tab pos="6101715" algn="l"/>
                <a:tab pos="6194425" algn="l"/>
                <a:tab pos="7042150" algn="l"/>
                <a:tab pos="8595360" algn="l"/>
                <a:tab pos="8930640" algn="l"/>
                <a:tab pos="10221595" algn="l"/>
              </a:tabLst>
            </a:pPr>
            <a:r>
              <a:rPr sz="3200" spc="-25" dirty="0">
                <a:latin typeface="Times New Roman"/>
                <a:cs typeface="Times New Roman"/>
              </a:rPr>
              <a:t>Для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организации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условий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и/или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специальных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условий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при </a:t>
            </a:r>
            <a:r>
              <a:rPr sz="3200" spc="-10" dirty="0">
                <a:latin typeface="Times New Roman"/>
                <a:cs typeface="Times New Roman"/>
              </a:rPr>
              <a:t>проведении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экзаменов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участнику</a:t>
            </a:r>
            <a:r>
              <a:rPr sz="3200" dirty="0">
                <a:latin typeface="Times New Roman"/>
                <a:cs typeface="Times New Roman"/>
              </a:rPr>
              <a:t>		</a:t>
            </a:r>
            <a:r>
              <a:rPr sz="3200" spc="-25" dirty="0">
                <a:latin typeface="Times New Roman"/>
                <a:cs typeface="Times New Roman"/>
              </a:rPr>
              <a:t>или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родителю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45" dirty="0">
                <a:latin typeface="Times New Roman"/>
                <a:cs typeface="Times New Roman"/>
              </a:rPr>
              <a:t>(законному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5990" y="4693742"/>
            <a:ext cx="748347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84145" algn="l"/>
                <a:tab pos="3964304" algn="l"/>
                <a:tab pos="5752465" algn="l"/>
              </a:tabLst>
            </a:pPr>
            <a:r>
              <a:rPr sz="3200" spc="-10" dirty="0">
                <a:latin typeface="Times New Roman"/>
                <a:cs typeface="Times New Roman"/>
              </a:rPr>
              <a:t>необходимо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при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подаче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заявления</a:t>
            </a:r>
            <a:endParaRPr sz="320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</a:pPr>
            <a:r>
              <a:rPr sz="3200" b="1" spc="-10" dirty="0">
                <a:latin typeface="Times New Roman"/>
                <a:cs typeface="Times New Roman"/>
              </a:rPr>
              <a:t>заключение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84844" y="5182006"/>
            <a:ext cx="34397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0" dirty="0">
                <a:latin typeface="Times New Roman"/>
                <a:cs typeface="Times New Roman"/>
              </a:rPr>
              <a:t>психолого-</a:t>
            </a:r>
            <a:r>
              <a:rPr sz="3200" b="1" spc="-10" dirty="0">
                <a:latin typeface="Times New Roman"/>
                <a:cs typeface="Times New Roman"/>
              </a:rPr>
              <a:t>медико-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2932" y="4693742"/>
            <a:ext cx="289115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Times New Roman"/>
                <a:cs typeface="Times New Roman"/>
              </a:rPr>
              <a:t>представителю) предоставить: </a:t>
            </a:r>
            <a:r>
              <a:rPr sz="3200" b="1" spc="-25" dirty="0">
                <a:latin typeface="Times New Roman"/>
                <a:cs typeface="Times New Roman"/>
              </a:rPr>
              <a:t>педагогической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13046" y="5669686"/>
            <a:ext cx="74155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8195" algn="l"/>
                <a:tab pos="3947795" algn="l"/>
                <a:tab pos="5211445" algn="l"/>
                <a:tab pos="6995795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комиссии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(ПМПК)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и/или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справку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25" dirty="0">
                <a:latin typeface="Times New Roman"/>
                <a:cs typeface="Times New Roman"/>
              </a:rPr>
              <a:t>об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2932" y="6157061"/>
            <a:ext cx="53555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0" dirty="0">
                <a:latin typeface="Times New Roman"/>
                <a:cs typeface="Times New Roman"/>
              </a:rPr>
              <a:t>установлении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инвалидности.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818" y="456946"/>
            <a:ext cx="11091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232852"/>
                </a:solidFill>
              </a:rPr>
              <a:t>Наличие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справки,</a:t>
            </a:r>
            <a:r>
              <a:rPr sz="2400" spc="-130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подтверждающей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инвалидность</a:t>
            </a:r>
            <a:r>
              <a:rPr sz="2400" spc="-135" dirty="0">
                <a:solidFill>
                  <a:srgbClr val="232852"/>
                </a:solidFill>
              </a:rPr>
              <a:t> </a:t>
            </a:r>
            <a:r>
              <a:rPr sz="2400" spc="-90" dirty="0">
                <a:solidFill>
                  <a:srgbClr val="232852"/>
                </a:solidFill>
              </a:rPr>
              <a:t>(для</a:t>
            </a:r>
            <a:r>
              <a:rPr sz="2400" spc="-135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детей-инвалидов</a:t>
            </a:r>
            <a:r>
              <a:rPr sz="2400" spc="-160" dirty="0">
                <a:solidFill>
                  <a:srgbClr val="232852"/>
                </a:solidFill>
              </a:rPr>
              <a:t> </a:t>
            </a:r>
            <a:r>
              <a:rPr sz="2400" spc="-20" dirty="0">
                <a:solidFill>
                  <a:srgbClr val="232852"/>
                </a:solidFill>
              </a:rPr>
              <a:t>и</a:t>
            </a:r>
            <a:r>
              <a:rPr sz="2400" spc="-120" dirty="0">
                <a:solidFill>
                  <a:srgbClr val="232852"/>
                </a:solidFill>
              </a:rPr>
              <a:t> </a:t>
            </a:r>
            <a:r>
              <a:rPr sz="2400" spc="-55" dirty="0">
                <a:solidFill>
                  <a:srgbClr val="232852"/>
                </a:solidFill>
              </a:rPr>
              <a:t>инвалидов) </a:t>
            </a:r>
            <a:r>
              <a:rPr sz="2400" spc="-90" dirty="0">
                <a:solidFill>
                  <a:srgbClr val="232852"/>
                </a:solidFill>
              </a:rPr>
              <a:t>или</a:t>
            </a:r>
            <a:r>
              <a:rPr sz="2400" spc="-150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копии</a:t>
            </a:r>
            <a:r>
              <a:rPr sz="2400" spc="-130" dirty="0">
                <a:solidFill>
                  <a:srgbClr val="232852"/>
                </a:solidFill>
              </a:rPr>
              <a:t> </a:t>
            </a:r>
            <a:r>
              <a:rPr sz="2400" spc="-114" dirty="0">
                <a:solidFill>
                  <a:srgbClr val="232852"/>
                </a:solidFill>
              </a:rPr>
              <a:t>рекомендаций</a:t>
            </a:r>
            <a:r>
              <a:rPr sz="2400" spc="-145" dirty="0">
                <a:solidFill>
                  <a:srgbClr val="232852"/>
                </a:solidFill>
              </a:rPr>
              <a:t> </a:t>
            </a:r>
            <a:r>
              <a:rPr sz="2400" spc="-80" dirty="0">
                <a:solidFill>
                  <a:srgbClr val="232852"/>
                </a:solidFill>
              </a:rPr>
              <a:t>ПМПК</a:t>
            </a:r>
            <a:r>
              <a:rPr sz="2400" spc="-204" dirty="0">
                <a:solidFill>
                  <a:srgbClr val="232852"/>
                </a:solidFill>
              </a:rPr>
              <a:t> </a:t>
            </a:r>
            <a:r>
              <a:rPr sz="2400" dirty="0">
                <a:solidFill>
                  <a:srgbClr val="232852"/>
                </a:solidFill>
              </a:rPr>
              <a:t>о</a:t>
            </a:r>
            <a:r>
              <a:rPr sz="2400" spc="-15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создании</a:t>
            </a:r>
            <a:r>
              <a:rPr sz="2400" spc="-160" dirty="0">
                <a:solidFill>
                  <a:srgbClr val="232852"/>
                </a:solidFill>
              </a:rPr>
              <a:t> </a:t>
            </a:r>
            <a:r>
              <a:rPr sz="2400" spc="-120" dirty="0">
                <a:solidFill>
                  <a:srgbClr val="232852"/>
                </a:solidFill>
              </a:rPr>
              <a:t>условий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90" dirty="0">
                <a:solidFill>
                  <a:srgbClr val="232852"/>
                </a:solidFill>
              </a:rPr>
              <a:t>при</a:t>
            </a:r>
            <a:r>
              <a:rPr sz="2400" spc="-145" dirty="0">
                <a:solidFill>
                  <a:srgbClr val="232852"/>
                </a:solidFill>
              </a:rPr>
              <a:t> </a:t>
            </a:r>
            <a:r>
              <a:rPr sz="2400" spc="-114" dirty="0">
                <a:solidFill>
                  <a:srgbClr val="232852"/>
                </a:solidFill>
              </a:rPr>
              <a:t>проведении</a:t>
            </a:r>
            <a:r>
              <a:rPr sz="2400" spc="-160" dirty="0">
                <a:solidFill>
                  <a:srgbClr val="232852"/>
                </a:solidFill>
              </a:rPr>
              <a:t> </a:t>
            </a:r>
            <a:r>
              <a:rPr sz="2400" spc="-25" dirty="0">
                <a:solidFill>
                  <a:srgbClr val="232852"/>
                </a:solidFill>
              </a:rPr>
              <a:t>ГИА</a:t>
            </a:r>
            <a:endParaRPr sz="2400"/>
          </a:p>
          <a:p>
            <a:pPr marR="2540" algn="ctr">
              <a:lnSpc>
                <a:spcPct val="100000"/>
              </a:lnSpc>
            </a:pPr>
            <a:r>
              <a:rPr sz="2400" spc="-90" dirty="0">
                <a:solidFill>
                  <a:srgbClr val="232852"/>
                </a:solidFill>
              </a:rPr>
              <a:t>(для</a:t>
            </a:r>
            <a:r>
              <a:rPr sz="2400" spc="-160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участников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dirty="0">
                <a:solidFill>
                  <a:srgbClr val="232852"/>
                </a:solidFill>
              </a:rPr>
              <a:t>с</a:t>
            </a:r>
            <a:r>
              <a:rPr sz="2400" spc="-155" dirty="0">
                <a:solidFill>
                  <a:srgbClr val="232852"/>
                </a:solidFill>
              </a:rPr>
              <a:t> </a:t>
            </a:r>
            <a:r>
              <a:rPr sz="2400" spc="-85" dirty="0">
                <a:solidFill>
                  <a:srgbClr val="232852"/>
                </a:solidFill>
              </a:rPr>
              <a:t>ОВЗ)</a:t>
            </a:r>
            <a:r>
              <a:rPr sz="2400" spc="-190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обеспечивает</a:t>
            </a:r>
            <a:r>
              <a:rPr sz="2400" spc="-195" dirty="0">
                <a:solidFill>
                  <a:srgbClr val="232852"/>
                </a:solidFill>
              </a:rPr>
              <a:t> </a:t>
            </a:r>
            <a:r>
              <a:rPr sz="2400" spc="-105" dirty="0">
                <a:solidFill>
                  <a:srgbClr val="232852"/>
                </a:solidFill>
              </a:rPr>
              <a:t>участнику</a:t>
            </a:r>
            <a:r>
              <a:rPr sz="2400" spc="-165" dirty="0">
                <a:solidFill>
                  <a:srgbClr val="232852"/>
                </a:solidFill>
              </a:rPr>
              <a:t> </a:t>
            </a:r>
            <a:r>
              <a:rPr sz="2400" spc="-110" dirty="0">
                <a:solidFill>
                  <a:srgbClr val="232852"/>
                </a:solidFill>
              </a:rPr>
              <a:t>ГИА-</a:t>
            </a:r>
            <a:r>
              <a:rPr sz="2400" spc="-25" dirty="0">
                <a:solidFill>
                  <a:srgbClr val="232852"/>
                </a:solidFill>
              </a:rPr>
              <a:t>9: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3250" y="1670050"/>
          <a:ext cx="11049000" cy="4879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453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сокращение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количества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сдаваемых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экзаменов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двух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обязательных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учебных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предметов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русскому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языку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математике)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желанию);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CC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pPr marL="4703445" marR="254000" indent="-44430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изменение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формы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сдачи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экзаменов</a:t>
                      </a:r>
                      <a:r>
                        <a:rPr sz="20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(ГВЭ),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проведение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ГВЭ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письменной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устной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форме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желанию);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3568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увеличение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продолжительности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итогового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собеседования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русскому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языку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минут;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4865370" marR="615315" indent="-42449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увеличение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продолжительности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экзаменов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соответствующим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учебным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предметам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 1,5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часа;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увеличение</a:t>
                      </a:r>
                      <a:r>
                        <a:rPr sz="20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продолжительности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ОГЭ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иностранным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языкам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(раздел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«Говорение»)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минут);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405">
                <a:tc>
                  <a:txBody>
                    <a:bodyPr/>
                    <a:lstStyle/>
                    <a:p>
                      <a:pPr marL="2357755" marR="1097915" indent="-12515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организация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питания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перерывов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проведения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необходимых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лечебных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профилактических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мероприятий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(при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необходимости);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6310">
                <a:tc>
                  <a:txBody>
                    <a:bodyPr/>
                    <a:lstStyle/>
                    <a:p>
                      <a:pPr marL="4397375" marR="275590" indent="-41173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беспрепятственный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доступ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аудиторию,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иные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помещения;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аудитория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первом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этаже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отсутствии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лифтов.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2362</Words>
  <Application>Microsoft Office PowerPoint</Application>
  <PresentationFormat>Широкоэкранный</PresentationFormat>
  <Paragraphs>312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1" baseType="lpstr">
      <vt:lpstr>Arial</vt:lpstr>
      <vt:lpstr>Arial MT</vt:lpstr>
      <vt:lpstr>Calibri</vt:lpstr>
      <vt:lpstr>Georgia</vt:lpstr>
      <vt:lpstr>Microsoft Sans Serif</vt:lpstr>
      <vt:lpstr>Times New Roman</vt:lpstr>
      <vt:lpstr>Wingdings</vt:lpstr>
      <vt:lpstr>Office Theme</vt:lpstr>
      <vt:lpstr>Государственная итоговая аттестация по образовательным программам основного общего образования в 2025 году</vt:lpstr>
      <vt:lpstr>Нормативные правовые документы</vt:lpstr>
      <vt:lpstr>Порядок проведения ГИА в 2025 году</vt:lpstr>
      <vt:lpstr>ПРЕДМЕТЫ</vt:lpstr>
      <vt:lpstr>Редакция от 13 апреля 2024 Приказ Минпросвещения России, Рособрнадзора от 09.02.2024 № 89/208</vt:lpstr>
      <vt:lpstr>Презентация PowerPoint</vt:lpstr>
      <vt:lpstr>Презентация PowerPoint</vt:lpstr>
      <vt:lpstr>Особенности организации ГИА для учащихся с ОВЗ, инвалидов, детей-инвалидов</vt:lpstr>
      <vt:lpstr>Наличие справки, подтверждающей инвалидность (для детей-инвалидов и инвалидов) или копии рекомендаций ПМПК о создании условий при проведении ГИА (для участников с ОВЗ) обеспечивает участнику ГИА-9:</vt:lpstr>
      <vt:lpstr>Наличие копии заключения ПМПК о создании условий при проведении ГИА дополнительно обеспечивает участнику ГИА-9 создание следующих специальных условий проведения экзамена:</vt:lpstr>
      <vt:lpstr>Допуск к ГИА</vt:lpstr>
      <vt:lpstr>ИТОГОВОЕ СОБЕСЕДОВАНИЕ</vt:lpstr>
      <vt:lpstr>Презентация PowerPoint</vt:lpstr>
      <vt:lpstr>Получение аттестата об основном общем образовании</vt:lpstr>
      <vt:lpstr>Продолжительность проведения ОГЭ/ГВЭ</vt:lpstr>
      <vt:lpstr>Дополнительные материалы, разрешенные для использования на экзамене</vt:lpstr>
      <vt:lpstr>Особенности ГИА по математике</vt:lpstr>
      <vt:lpstr>Особенности проведения ОГЭ по предметам</vt:lpstr>
      <vt:lpstr>Сроки проведения ГИА</vt:lpstr>
      <vt:lpstr>Опубликованы проекты расписания ЕГЭ, ОГЭ и ГВЭ на 2025 год</vt:lpstr>
      <vt:lpstr>Порядок проведения ГИА</vt:lpstr>
      <vt:lpstr>ЗАПРЕЩЕНО</vt:lpstr>
      <vt:lpstr>Повторная сдача ГИА</vt:lpstr>
      <vt:lpstr>Презентация PowerPoint</vt:lpstr>
      <vt:lpstr>Презентация PowerPoint</vt:lpstr>
      <vt:lpstr>Апелляция</vt:lpstr>
      <vt:lpstr>АПЕЛЛЯЦИЯ НА 1 ЧАСТЬ НЕ ПОДАЁТСЯ</vt:lpstr>
      <vt:lpstr>Шкала перевода первичных баллов в пятибалльную систему</vt:lpstr>
      <vt:lpstr>ИТОГОВЫЕ ОЦЕНКИ</vt:lpstr>
      <vt:lpstr>Регистрация на участие в ГИА</vt:lpstr>
      <vt:lpstr>Предварительный выбор предметов ОГЭ</vt:lpstr>
      <vt:lpstr>Информационные ресурсы по вопросам ГИА</vt:lpstr>
      <vt:lpstr>Родители обязаны обеспечить получение ребенком общего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Monstr_Cat Monstrob</cp:lastModifiedBy>
  <cp:revision>3</cp:revision>
  <dcterms:created xsi:type="dcterms:W3CDTF">2025-01-17T06:28:06Z</dcterms:created>
  <dcterms:modified xsi:type="dcterms:W3CDTF">2025-01-19T10:37:16Z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2025-01-17T00:00:00Z</vt:filetime>
  </property>
  <property fmtid="{D5CDD505-2E9C-101B-9397-08002B2CF9AE}" pid="5" name="Producer">
    <vt:lpwstr>Microsoft® PowerPoint® 2016</vt:lpwstr>
  </property>
</Properties>
</file>