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8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2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1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5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6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9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6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5D40-9189-4DCD-B5C6-42088DCAEB1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31A4-7221-44D8-AA70-25D6ECA8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3112" y="825606"/>
            <a:ext cx="8332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"Дорога к правам: возраст, опыт и безопасность"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9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48564" cy="75985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Цели:</a:t>
            </a:r>
            <a:br>
              <a:rPr lang="ru-RU" b="1" dirty="0"/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033752"/>
            <a:ext cx="11543764" cy="4129899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 </a:t>
            </a:r>
            <a:endParaRPr lang="ru-RU" sz="3200" b="1" dirty="0">
              <a:latin typeface="+mj-lt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+mj-lt"/>
              </a:rPr>
              <a:t>Задачи:</a:t>
            </a:r>
          </a:p>
          <a:p>
            <a:r>
              <a:rPr lang="ru-RU" sz="3200" dirty="0" smtClean="0">
                <a:latin typeface="+mj-lt"/>
              </a:rPr>
              <a:t>  </a:t>
            </a:r>
            <a:r>
              <a:rPr lang="ru-RU" sz="3200" dirty="0">
                <a:latin typeface="+mj-lt"/>
              </a:rPr>
              <a:t>Раскрыть понятие ответственности за рулем, включая юридические и моральные </a:t>
            </a:r>
            <a:r>
              <a:rPr lang="ru-RU" sz="3200" dirty="0" smtClean="0">
                <a:latin typeface="+mj-lt"/>
              </a:rPr>
              <a:t>аспекты</a:t>
            </a:r>
            <a:endParaRPr lang="ru-RU" sz="3200" dirty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Рассмотреть примеры последствий безответственного поведения за рулем  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Познакомить </a:t>
            </a:r>
            <a:r>
              <a:rPr lang="ru-RU" sz="3200" dirty="0">
                <a:latin typeface="+mj-lt"/>
              </a:rPr>
              <a:t>учащихся с правами и обязанностями граждан, особенно в контексте достижения совершеннолетия</a:t>
            </a:r>
            <a:r>
              <a:rPr lang="ru-RU" sz="3200" dirty="0" smtClean="0">
                <a:latin typeface="+mj-lt"/>
              </a:rPr>
              <a:t>.</a:t>
            </a:r>
          </a:p>
          <a:p>
            <a:r>
              <a:rPr lang="ru-RU" sz="3200" dirty="0" smtClean="0">
                <a:latin typeface="+mj-lt"/>
              </a:rPr>
              <a:t>Укрепить </a:t>
            </a:r>
            <a:r>
              <a:rPr lang="ru-RU" sz="3200" dirty="0">
                <a:latin typeface="+mj-lt"/>
              </a:rPr>
              <a:t>понимание учениками важности обучения и подготовки к ответственному поведению на дорогах</a:t>
            </a:r>
            <a:r>
              <a:rPr lang="ru-RU" sz="3200" dirty="0" smtClean="0">
                <a:latin typeface="+mj-lt"/>
              </a:rPr>
              <a:t>.</a:t>
            </a:r>
          </a:p>
          <a:p>
            <a:r>
              <a:rPr lang="ru-RU" sz="3200" dirty="0">
                <a:latin typeface="+mj-lt"/>
              </a:rPr>
              <a:t> Развитие творческих способностей и критического мышления</a:t>
            </a:r>
            <a:endParaRPr lang="ru-RU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18" y="759854"/>
            <a:ext cx="11543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 Осознать важность ответственности на </a:t>
            </a:r>
            <a:r>
              <a:rPr lang="ru-RU" sz="2800" b="1" dirty="0" smtClean="0">
                <a:latin typeface="+mj-lt"/>
              </a:rPr>
              <a:t>дороге и  понять </a:t>
            </a:r>
            <a:r>
              <a:rPr lang="ru-RU" sz="2800" b="1" dirty="0">
                <a:latin typeface="+mj-lt"/>
              </a:rPr>
              <a:t>последствия безответственного поведения за рулем.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85" y="2188360"/>
            <a:ext cx="697176" cy="5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19" y="120427"/>
            <a:ext cx="11732653" cy="80685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План мероприятия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18" y="927277"/>
            <a:ext cx="11732653" cy="552503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u="sng" dirty="0" smtClean="0">
                <a:latin typeface="+mj-lt"/>
              </a:rPr>
              <a:t>Вступление</a:t>
            </a:r>
          </a:p>
          <a:p>
            <a:r>
              <a:rPr lang="ru-RU" dirty="0">
                <a:latin typeface="+mj-lt"/>
              </a:rPr>
              <a:t>Приветствие и краткое введение в тему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• Задать вопросы для размышления: "Что для вас значит ответственность?", "Как вы понимаете безопасность на дороге</a:t>
            </a:r>
            <a:r>
              <a:rPr lang="ru-RU" dirty="0" smtClean="0">
                <a:latin typeface="+mj-lt"/>
              </a:rPr>
              <a:t>?»</a:t>
            </a:r>
          </a:p>
          <a:p>
            <a:pPr marL="0" indent="0">
              <a:buNone/>
            </a:pPr>
            <a:r>
              <a:rPr lang="ru-RU" sz="3200" dirty="0">
                <a:latin typeface="+mj-lt"/>
              </a:rPr>
              <a:t>2</a:t>
            </a:r>
            <a:r>
              <a:rPr lang="ru-RU" sz="3200" b="1" u="sng" dirty="0">
                <a:latin typeface="+mj-lt"/>
              </a:rPr>
              <a:t>. Информация о правилах дорожного </a:t>
            </a:r>
            <a:r>
              <a:rPr lang="ru-RU" sz="3200" b="1" u="sng" dirty="0" smtClean="0">
                <a:latin typeface="+mj-lt"/>
              </a:rPr>
              <a:t>движения</a:t>
            </a:r>
            <a:endParaRPr lang="ru-RU" sz="3200" dirty="0">
              <a:latin typeface="+mj-lt"/>
            </a:endParaRPr>
          </a:p>
          <a:p>
            <a:pPr marL="0" indent="0">
              <a:buNone/>
            </a:pPr>
            <a:r>
              <a:rPr lang="ru-RU" sz="3200" dirty="0">
                <a:latin typeface="+mj-lt"/>
              </a:rPr>
              <a:t>• Обсуждение возрастных ограничений для получения водительских прав в </a:t>
            </a:r>
            <a:r>
              <a:rPr lang="ru-RU" sz="3200" dirty="0" smtClean="0">
                <a:latin typeface="+mj-lt"/>
              </a:rPr>
              <a:t>РФ.</a:t>
            </a:r>
            <a:endParaRPr lang="ru-RU" sz="3200" dirty="0">
              <a:latin typeface="+mj-lt"/>
            </a:endParaRPr>
          </a:p>
          <a:p>
            <a:pPr marL="0" indent="0">
              <a:buNone/>
            </a:pPr>
            <a:r>
              <a:rPr lang="ru-RU" sz="3200" dirty="0">
                <a:latin typeface="+mj-lt"/>
              </a:rPr>
              <a:t>• Рассказать о том, какие права и обязанности появляются у человека с достижением совершеннолетия.</a:t>
            </a:r>
            <a:endParaRPr lang="ru-RU" sz="3200" dirty="0" smtClean="0">
              <a:latin typeface="+mj-lt"/>
            </a:endParaRPr>
          </a:p>
          <a:p>
            <a:pPr marL="0" indent="0">
              <a:buNone/>
            </a:pPr>
            <a:r>
              <a:rPr lang="ru-RU" sz="3200" dirty="0">
                <a:latin typeface="+mj-lt"/>
              </a:rPr>
              <a:t>3</a:t>
            </a:r>
            <a:r>
              <a:rPr lang="ru-RU" sz="3200" dirty="0" smtClean="0">
                <a:latin typeface="+mj-lt"/>
              </a:rPr>
              <a:t>. </a:t>
            </a:r>
            <a:r>
              <a:rPr lang="ru-RU" sz="3200" b="1" dirty="0">
                <a:latin typeface="+mj-lt"/>
              </a:rPr>
              <a:t>Ответственность за </a:t>
            </a:r>
            <a:r>
              <a:rPr lang="ru-RU" sz="3200" b="1" dirty="0" smtClean="0">
                <a:latin typeface="+mj-lt"/>
              </a:rPr>
              <a:t>рулем</a:t>
            </a:r>
            <a:endParaRPr lang="ru-RU" sz="3200" b="1" dirty="0">
              <a:latin typeface="+mj-lt"/>
            </a:endParaRPr>
          </a:p>
          <a:p>
            <a:pPr marL="0" indent="0">
              <a:buNone/>
            </a:pPr>
            <a:r>
              <a:rPr lang="ru-RU" sz="3200" dirty="0">
                <a:latin typeface="+mj-lt"/>
              </a:rPr>
              <a:t>• Презентация статистики ДТП, связанных с </a:t>
            </a:r>
            <a:r>
              <a:rPr lang="ru-RU" sz="3200" dirty="0" smtClean="0">
                <a:latin typeface="+mj-lt"/>
              </a:rPr>
              <a:t>подростками.</a:t>
            </a:r>
            <a:endParaRPr lang="ru-RU" sz="3200" dirty="0">
              <a:latin typeface="+mj-lt"/>
            </a:endParaRPr>
          </a:p>
          <a:p>
            <a:pPr marL="0" indent="0">
              <a:buNone/>
            </a:pPr>
            <a:r>
              <a:rPr lang="ru-RU" sz="3200" dirty="0">
                <a:latin typeface="+mj-lt"/>
              </a:rPr>
              <a:t>• </a:t>
            </a:r>
            <a:r>
              <a:rPr lang="ru-RU" sz="3200" dirty="0" smtClean="0">
                <a:latin typeface="+mj-lt"/>
              </a:rPr>
              <a:t>Просмотр </a:t>
            </a:r>
            <a:r>
              <a:rPr lang="ru-RU" sz="3200" dirty="0">
                <a:latin typeface="+mj-lt"/>
              </a:rPr>
              <a:t>реальных случаев аварий и их последствий </a:t>
            </a:r>
            <a:r>
              <a:rPr lang="ru-RU" sz="3200" dirty="0" smtClean="0">
                <a:latin typeface="+mj-lt"/>
              </a:rPr>
              <a:t>(видео, социальный ролик)</a:t>
            </a:r>
            <a:endParaRPr lang="ru-RU" sz="3200" b="1" dirty="0" smtClean="0">
              <a:latin typeface="+mj-lt"/>
            </a:endParaRPr>
          </a:p>
          <a:p>
            <a:pPr marL="0" indent="0">
              <a:buNone/>
            </a:pPr>
            <a:endParaRPr lang="ru-RU" sz="3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7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57" y="0"/>
            <a:ext cx="1159565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5. </a:t>
            </a:r>
            <a:r>
              <a:rPr lang="ru-RU" sz="3200" b="1" u="sng" dirty="0">
                <a:latin typeface="+mj-lt"/>
              </a:rPr>
              <a:t>Викторина </a:t>
            </a:r>
            <a:r>
              <a:rPr lang="ru-RU" sz="2800" dirty="0" smtClean="0">
                <a:latin typeface="+mj-lt"/>
              </a:rPr>
              <a:t>(Каждой </a:t>
            </a:r>
            <a:r>
              <a:rPr lang="ru-RU" sz="2800" dirty="0">
                <a:latin typeface="+mj-lt"/>
              </a:rPr>
              <a:t>группе дается список вопросов по правилам дорожного </a:t>
            </a:r>
            <a:r>
              <a:rPr lang="ru-RU" sz="2800" dirty="0" smtClean="0">
                <a:latin typeface="+mj-lt"/>
              </a:rPr>
              <a:t>движения).</a:t>
            </a:r>
            <a:endParaRPr lang="ru-RU" sz="2800" dirty="0" smtClean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С </a:t>
            </a:r>
            <a:r>
              <a:rPr lang="ru-RU" sz="3600" dirty="0">
                <a:latin typeface="+mj-lt"/>
              </a:rPr>
              <a:t>какого возраста в России разрешено ездить на мопеде или скутере?</a:t>
            </a:r>
          </a:p>
          <a:p>
            <a:r>
              <a:rPr lang="ru-RU" sz="3600" dirty="0">
                <a:latin typeface="+mj-lt"/>
              </a:rPr>
              <a:t>A) С 14 лет  </a:t>
            </a:r>
          </a:p>
          <a:p>
            <a:r>
              <a:rPr lang="ru-RU" sz="3600" dirty="0">
                <a:latin typeface="+mj-lt"/>
              </a:rPr>
              <a:t>B) С 16 лет  </a:t>
            </a:r>
          </a:p>
          <a:p>
            <a:r>
              <a:rPr lang="ru-RU" sz="3600" dirty="0">
                <a:latin typeface="+mj-lt"/>
              </a:rPr>
              <a:t>C) С 18 </a:t>
            </a:r>
            <a:r>
              <a:rPr lang="ru-RU" sz="3600" dirty="0" smtClean="0">
                <a:latin typeface="+mj-lt"/>
              </a:rPr>
              <a:t>лет</a:t>
            </a:r>
          </a:p>
          <a:p>
            <a:r>
              <a:rPr lang="ru-RU" sz="3200" dirty="0">
                <a:latin typeface="+mj-lt"/>
              </a:rPr>
              <a:t>4. </a:t>
            </a:r>
            <a:r>
              <a:rPr lang="ru-RU" sz="3200" b="1" u="sng" dirty="0">
                <a:latin typeface="+mj-lt"/>
              </a:rPr>
              <a:t>Групповая работа с ИИ </a:t>
            </a:r>
          </a:p>
          <a:p>
            <a:r>
              <a:rPr lang="ru-RU" sz="3200" dirty="0">
                <a:latin typeface="+mj-lt"/>
              </a:rPr>
              <a:t>Разделить класс на группы и предложите каждой группе использовать </a:t>
            </a:r>
            <a:r>
              <a:rPr lang="ru-RU" sz="3200" dirty="0" err="1" smtClean="0">
                <a:latin typeface="+mj-lt"/>
              </a:rPr>
              <a:t>Gigachat</a:t>
            </a:r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  <a:p>
            <a:r>
              <a:rPr lang="ru-RU" sz="3200" dirty="0">
                <a:latin typeface="+mj-lt"/>
              </a:rPr>
              <a:t>или другой инструмент ИИ  для поиска информации на тему:</a:t>
            </a:r>
          </a:p>
          <a:p>
            <a:r>
              <a:rPr lang="ru-RU" sz="3200" dirty="0" smtClean="0">
                <a:latin typeface="+mj-lt"/>
              </a:rPr>
              <a:t>(</a:t>
            </a:r>
            <a:r>
              <a:rPr lang="ru-RU" sz="3200" dirty="0">
                <a:latin typeface="+mj-lt"/>
              </a:rPr>
              <a:t>Каковы основные причины ДТП среди молодежи</a:t>
            </a:r>
            <a:r>
              <a:rPr lang="ru-RU" sz="3200" dirty="0" smtClean="0">
                <a:latin typeface="+mj-lt"/>
              </a:rPr>
              <a:t>?)</a:t>
            </a:r>
            <a:endParaRPr lang="ru-RU" sz="3200" dirty="0">
              <a:latin typeface="+mj-lt"/>
            </a:endParaRPr>
          </a:p>
          <a:p>
            <a:endParaRPr lang="ru-RU" sz="3600" dirty="0">
              <a:latin typeface="+mj-lt"/>
            </a:endParaRPr>
          </a:p>
          <a:p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75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11526592" cy="5937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b="1" dirty="0">
                <a:latin typeface="+mj-lt"/>
              </a:rPr>
              <a:t>6</a:t>
            </a:r>
            <a:r>
              <a:rPr lang="ru-RU" b="1" dirty="0" smtClean="0">
                <a:latin typeface="+mj-lt"/>
              </a:rPr>
              <a:t>. </a:t>
            </a:r>
            <a:r>
              <a:rPr lang="ru-RU" b="1" dirty="0" smtClean="0">
                <a:latin typeface="+mj-lt"/>
              </a:rPr>
              <a:t>Создание постера </a:t>
            </a:r>
            <a:r>
              <a:rPr lang="ru-RU" b="1" dirty="0">
                <a:latin typeface="+mj-lt"/>
              </a:rPr>
              <a:t>по безопасности на </a:t>
            </a:r>
            <a:r>
              <a:rPr lang="ru-RU" b="1" dirty="0" smtClean="0">
                <a:latin typeface="+mj-lt"/>
              </a:rPr>
              <a:t>дорогах (используем </a:t>
            </a:r>
            <a:r>
              <a:rPr lang="ru-RU" b="1" dirty="0" smtClean="0">
                <a:latin typeface="+mj-lt"/>
              </a:rPr>
              <a:t>ИИ)</a:t>
            </a:r>
            <a:endParaRPr lang="ru-RU" b="1" dirty="0" smtClean="0">
              <a:latin typeface="+mj-lt"/>
            </a:endParaRPr>
          </a:p>
          <a:p>
            <a:pPr marL="0" indent="0">
              <a:buNone/>
            </a:pPr>
            <a:endParaRPr lang="ru-RU" b="1" dirty="0" smtClean="0">
              <a:latin typeface="+mj-lt"/>
            </a:endParaRPr>
          </a:p>
          <a:p>
            <a:pPr marL="0" indent="0">
              <a:buNone/>
            </a:pPr>
            <a:endParaRPr lang="ru-RU" b="1" dirty="0">
              <a:latin typeface="+mj-lt"/>
            </a:endParaRPr>
          </a:p>
          <a:p>
            <a:pPr marL="0" indent="0">
              <a:buNone/>
            </a:pPr>
            <a:endParaRPr lang="ru-RU" b="1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597"/>
            <a:ext cx="3607158" cy="3607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342" y="1766597"/>
            <a:ext cx="3607158" cy="3607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684" y="1728987"/>
            <a:ext cx="3650412" cy="36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76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6.Заключение и выводы </a:t>
            </a:r>
            <a:br>
              <a:rPr lang="ru-RU" b="1" dirty="0"/>
            </a:br>
            <a:r>
              <a:rPr lang="ru-RU" dirty="0"/>
              <a:t>• Вопросы для само рефлексии: "Что я могу сделать, чтобы быть более ответственным на дороге?", "Как я могу повлиять на своих друзей</a:t>
            </a:r>
            <a:r>
              <a:rPr lang="ru-RU" dirty="0" smtClean="0"/>
              <a:t>?“ Озвучиваем рекомендации по ПДД.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849" y="4257435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87" y="1034826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Платформы ИИ использованные в презентации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7" y="2506662"/>
            <a:ext cx="10515600" cy="435133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>
                <a:latin typeface="Gabriola" panose="04040605051002020D02" pitchFamily="82" charset="0"/>
              </a:rPr>
              <a:t>Сценарий</a:t>
            </a:r>
            <a:r>
              <a:rPr lang="en-US" sz="4400" dirty="0" smtClean="0">
                <a:latin typeface="Gabriola" panose="04040605051002020D02" pitchFamily="82" charset="0"/>
              </a:rPr>
              <a:t>, </a:t>
            </a:r>
            <a:r>
              <a:rPr lang="ru-RU" sz="4400" dirty="0" smtClean="0">
                <a:latin typeface="Gabriola" panose="04040605051002020D02" pitchFamily="82" charset="0"/>
              </a:rPr>
              <a:t>план (</a:t>
            </a:r>
            <a:r>
              <a:rPr lang="ru-RU" sz="4400" dirty="0" err="1" smtClean="0">
                <a:latin typeface="Gabriola" panose="04040605051002020D02" pitchFamily="82" charset="0"/>
              </a:rPr>
              <a:t>Гигачат</a:t>
            </a:r>
            <a:r>
              <a:rPr lang="ru-RU" sz="4400" dirty="0" smtClean="0">
                <a:latin typeface="Gabriola" panose="04040605051002020D02" pitchFamily="82" charset="0"/>
              </a:rPr>
              <a:t>)</a:t>
            </a:r>
          </a:p>
          <a:p>
            <a:r>
              <a:rPr lang="ru-RU" sz="4400" dirty="0" smtClean="0">
                <a:latin typeface="Gabriola" panose="04040605051002020D02" pitchFamily="82" charset="0"/>
              </a:rPr>
              <a:t>Картинки  и видео (</a:t>
            </a:r>
            <a:r>
              <a:rPr lang="ru-RU" sz="4400" dirty="0" err="1" smtClean="0">
                <a:latin typeface="Gabriola" panose="04040605051002020D02" pitchFamily="82" charset="0"/>
              </a:rPr>
              <a:t>шедеврум</a:t>
            </a:r>
            <a:r>
              <a:rPr lang="ru-RU" sz="4400" dirty="0" smtClean="0">
                <a:latin typeface="Gabriola" panose="04040605051002020D02" pitchFamily="82" charset="0"/>
              </a:rPr>
              <a:t>)</a:t>
            </a:r>
            <a:endParaRPr lang="ru-RU" sz="4400" dirty="0" smtClean="0">
              <a:latin typeface="Gabriola" panose="04040605051002020D02" pitchFamily="82" charset="0"/>
            </a:endParaRPr>
          </a:p>
          <a:p>
            <a:r>
              <a:rPr lang="ru-RU" sz="4400" dirty="0" smtClean="0">
                <a:latin typeface="Gabriola" panose="04040605051002020D02" pitchFamily="82" charset="0"/>
              </a:rPr>
              <a:t>Фон для презентации (поисковик</a:t>
            </a:r>
            <a:r>
              <a:rPr lang="en-US" sz="4400" dirty="0" smtClean="0">
                <a:latin typeface="Gabriola" panose="04040605051002020D02" pitchFamily="82" charset="0"/>
              </a:rPr>
              <a:t> </a:t>
            </a:r>
            <a:r>
              <a:rPr lang="en-US" sz="4400" dirty="0" err="1" smtClean="0">
                <a:latin typeface="Gabriola" panose="04040605051002020D02" pitchFamily="82" charset="0"/>
              </a:rPr>
              <a:t>yandex</a:t>
            </a:r>
            <a:r>
              <a:rPr lang="en-US" sz="4400" dirty="0" smtClean="0">
                <a:latin typeface="Gabriola" panose="04040605051002020D02" pitchFamily="82" charset="0"/>
              </a:rPr>
              <a:t>)</a:t>
            </a:r>
            <a:endParaRPr lang="ru-RU" sz="4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290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 Цели: </vt:lpstr>
      <vt:lpstr>План мероприятия</vt:lpstr>
      <vt:lpstr>Презентация PowerPoint</vt:lpstr>
      <vt:lpstr>Презентация PowerPoint</vt:lpstr>
      <vt:lpstr>6.Заключение и выводы  • Вопросы для само рефлексии: "Что я могу сделать, чтобы быть более ответственным на дороге?", "Как я могу повлиять на своих друзей?“ Озвучиваем рекомендации по ПДД. </vt:lpstr>
      <vt:lpstr>Платформы ИИ использованные в презентации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37</cp:revision>
  <dcterms:created xsi:type="dcterms:W3CDTF">2024-10-30T16:08:36Z</dcterms:created>
  <dcterms:modified xsi:type="dcterms:W3CDTF">2024-11-01T03:26:47Z</dcterms:modified>
</cp:coreProperties>
</file>