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20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72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473166"/>
            <a:ext cx="574595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Изучаем глагол "to be"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536156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Добро пожаловать на увлекательное путешествие по изучению одного из самых важных глаголов английского языка - "to be"! Сегодня мы исследуем его различные формы и весело закрепим наши знания с помощью интересных упражнений и игр.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464260" y="5497949"/>
            <a:ext cx="10263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8" dirty="0">
                <a:solidFill>
                  <a:srgbClr val="FFFFFF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ol</a:t>
            </a:r>
            <a:endParaRPr lang="en-US" sz="75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2A246A-9DD4-45A2-8C9E-780C569D8F9D}"/>
              </a:ext>
            </a:extLst>
          </p:cNvPr>
          <p:cNvSpPr/>
          <p:nvPr/>
        </p:nvSpPr>
        <p:spPr>
          <a:xfrm>
            <a:off x="12339376" y="7506119"/>
            <a:ext cx="2210637" cy="6531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90B90-9311-4963-8D36-75D7782D5364}"/>
              </a:ext>
            </a:extLst>
          </p:cNvPr>
          <p:cNvSpPr/>
          <p:nvPr/>
        </p:nvSpPr>
        <p:spPr>
          <a:xfrm>
            <a:off x="12070080" y="7385538"/>
            <a:ext cx="2479933" cy="773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6279" y="554950"/>
            <a:ext cx="7263884" cy="593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kern="0" spc="-75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Закрепляем и домашнее задание</a:t>
            </a:r>
            <a:endParaRPr lang="en-US" sz="3700" dirty="0"/>
          </a:p>
        </p:txBody>
      </p:sp>
      <p:sp>
        <p:nvSpPr>
          <p:cNvPr id="3" name="Shape 1"/>
          <p:cNvSpPr/>
          <p:nvPr/>
        </p:nvSpPr>
        <p:spPr>
          <a:xfrm>
            <a:off x="706279" y="1552099"/>
            <a:ext cx="1321713" cy="1144310"/>
          </a:xfrm>
          <a:prstGeom prst="roundRect">
            <a:avLst>
              <a:gd name="adj" fmla="val 740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15710" y="1922383"/>
            <a:ext cx="126087" cy="403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2229803" y="1753910"/>
            <a:ext cx="2374344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Спряжение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2229803" y="2171700"/>
            <a:ext cx="2900839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Повторяем формы глагола "to be".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2128838" y="2686883"/>
            <a:ext cx="11694438" cy="11430"/>
          </a:xfrm>
          <a:prstGeom prst="roundRect">
            <a:avLst>
              <a:gd name="adj" fmla="val 741596"/>
            </a:avLst>
          </a:prstGeom>
          <a:solidFill>
            <a:srgbClr val="DABADD"/>
          </a:solidFill>
          <a:ln/>
        </p:spPr>
      </p:sp>
      <p:sp>
        <p:nvSpPr>
          <p:cNvPr id="8" name="Shape 6"/>
          <p:cNvSpPr/>
          <p:nvPr/>
        </p:nvSpPr>
        <p:spPr>
          <a:xfrm>
            <a:off x="706279" y="2797254"/>
            <a:ext cx="2643545" cy="1144310"/>
          </a:xfrm>
          <a:prstGeom prst="roundRect">
            <a:avLst>
              <a:gd name="adj" fmla="val 740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15710" y="3167539"/>
            <a:ext cx="126087" cy="403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3551634" y="2999065"/>
            <a:ext cx="2374344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Предложения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3551634" y="3416856"/>
            <a:ext cx="6740247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Составляем утвердительные, отрицательные и вопросительные предложения.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3450669" y="3932039"/>
            <a:ext cx="10372606" cy="11430"/>
          </a:xfrm>
          <a:prstGeom prst="roundRect">
            <a:avLst>
              <a:gd name="adj" fmla="val 741596"/>
            </a:avLst>
          </a:prstGeom>
          <a:solidFill>
            <a:srgbClr val="DABADD"/>
          </a:solidFill>
          <a:ln/>
        </p:spPr>
      </p:sp>
      <p:sp>
        <p:nvSpPr>
          <p:cNvPr id="13" name="Shape 11"/>
          <p:cNvSpPr/>
          <p:nvPr/>
        </p:nvSpPr>
        <p:spPr>
          <a:xfrm>
            <a:off x="706279" y="4042410"/>
            <a:ext cx="3965257" cy="1144310"/>
          </a:xfrm>
          <a:prstGeom prst="roundRect">
            <a:avLst>
              <a:gd name="adj" fmla="val 740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15710" y="4412694"/>
            <a:ext cx="126087" cy="403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4873347" y="4244221"/>
            <a:ext cx="2374344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Упражнения</a:t>
            </a:r>
            <a:endParaRPr lang="en-US" sz="1850" dirty="0"/>
          </a:p>
        </p:txBody>
      </p:sp>
      <p:sp>
        <p:nvSpPr>
          <p:cNvPr id="16" name="Text 14"/>
          <p:cNvSpPr/>
          <p:nvPr/>
        </p:nvSpPr>
        <p:spPr>
          <a:xfrm>
            <a:off x="4873347" y="4662011"/>
            <a:ext cx="590383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Выполняем упражнения на подстановку и построение предложений.</a:t>
            </a:r>
            <a:endParaRPr lang="en-US" sz="1550" dirty="0"/>
          </a:p>
        </p:txBody>
      </p:sp>
      <p:sp>
        <p:nvSpPr>
          <p:cNvPr id="17" name="Shape 15"/>
          <p:cNvSpPr/>
          <p:nvPr/>
        </p:nvSpPr>
        <p:spPr>
          <a:xfrm>
            <a:off x="4772382" y="5177195"/>
            <a:ext cx="9050893" cy="11430"/>
          </a:xfrm>
          <a:prstGeom prst="roundRect">
            <a:avLst>
              <a:gd name="adj" fmla="val 741596"/>
            </a:avLst>
          </a:prstGeom>
          <a:solidFill>
            <a:srgbClr val="DABADD"/>
          </a:solidFill>
          <a:ln/>
        </p:spPr>
      </p:sp>
      <p:sp>
        <p:nvSpPr>
          <p:cNvPr id="18" name="Shape 16"/>
          <p:cNvSpPr/>
          <p:nvPr/>
        </p:nvSpPr>
        <p:spPr>
          <a:xfrm>
            <a:off x="706279" y="5287566"/>
            <a:ext cx="5287089" cy="1144310"/>
          </a:xfrm>
          <a:prstGeom prst="roundRect">
            <a:avLst>
              <a:gd name="adj" fmla="val 740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15710" y="5657850"/>
            <a:ext cx="126087" cy="403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1950" dirty="0"/>
          </a:p>
        </p:txBody>
      </p:sp>
      <p:sp>
        <p:nvSpPr>
          <p:cNvPr id="20" name="Text 18"/>
          <p:cNvSpPr/>
          <p:nvPr/>
        </p:nvSpPr>
        <p:spPr>
          <a:xfrm>
            <a:off x="6195179" y="5489377"/>
            <a:ext cx="2374344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Игры</a:t>
            </a:r>
            <a:endParaRPr lang="en-US" sz="1850" dirty="0"/>
          </a:p>
        </p:txBody>
      </p:sp>
      <p:sp>
        <p:nvSpPr>
          <p:cNvPr id="21" name="Text 19"/>
          <p:cNvSpPr/>
          <p:nvPr/>
        </p:nvSpPr>
        <p:spPr>
          <a:xfrm>
            <a:off x="6195179" y="5907167"/>
            <a:ext cx="4787860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Играем в интересные игры для закрепления материала.</a:t>
            </a:r>
            <a:endParaRPr lang="en-US" sz="1550" dirty="0"/>
          </a:p>
        </p:txBody>
      </p:sp>
      <p:sp>
        <p:nvSpPr>
          <p:cNvPr id="22" name="Shape 20"/>
          <p:cNvSpPr/>
          <p:nvPr/>
        </p:nvSpPr>
        <p:spPr>
          <a:xfrm>
            <a:off x="6094214" y="6422350"/>
            <a:ext cx="7729061" cy="11430"/>
          </a:xfrm>
          <a:prstGeom prst="roundRect">
            <a:avLst>
              <a:gd name="adj" fmla="val 741596"/>
            </a:avLst>
          </a:prstGeom>
          <a:solidFill>
            <a:srgbClr val="DABADD"/>
          </a:solidFill>
          <a:ln/>
        </p:spPr>
      </p:sp>
      <p:sp>
        <p:nvSpPr>
          <p:cNvPr id="23" name="Shape 21"/>
          <p:cNvSpPr/>
          <p:nvPr/>
        </p:nvSpPr>
        <p:spPr>
          <a:xfrm>
            <a:off x="706279" y="6532721"/>
            <a:ext cx="6608921" cy="1144310"/>
          </a:xfrm>
          <a:prstGeom prst="roundRect">
            <a:avLst>
              <a:gd name="adj" fmla="val 740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915710" y="6903006"/>
            <a:ext cx="126087" cy="403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5</a:t>
            </a:r>
            <a:endParaRPr lang="en-US" sz="1950" dirty="0"/>
          </a:p>
        </p:txBody>
      </p:sp>
      <p:sp>
        <p:nvSpPr>
          <p:cNvPr id="25" name="Text 23"/>
          <p:cNvSpPr/>
          <p:nvPr/>
        </p:nvSpPr>
        <p:spPr>
          <a:xfrm>
            <a:off x="7517011" y="6734532"/>
            <a:ext cx="2374344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Домашнее задание</a:t>
            </a:r>
            <a:endParaRPr lang="en-US" sz="1850" dirty="0"/>
          </a:p>
        </p:txBody>
      </p:sp>
      <p:sp>
        <p:nvSpPr>
          <p:cNvPr id="26" name="Text 24"/>
          <p:cNvSpPr/>
          <p:nvPr/>
        </p:nvSpPr>
        <p:spPr>
          <a:xfrm>
            <a:off x="7517011" y="7152323"/>
            <a:ext cx="4498896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Выполняем задания для самостоятельной практики.</a:t>
            </a:r>
            <a:endParaRPr lang="en-US" sz="155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775DE50-34B9-4932-920D-1BD390C2E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187" y="7504113"/>
            <a:ext cx="1908213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30491" y="546455"/>
            <a:ext cx="678561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Спряжение глагола "to be"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259754" y="181466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Единственное число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003333" y="2965728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40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 am
</a:t>
            </a:r>
            <a:endParaRPr lang="ru-RU" sz="4000" kern="0" spc="-38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40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You are
</a:t>
            </a:r>
            <a:endParaRPr lang="ru-RU" sz="4000" kern="0" spc="-38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40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He/She/It is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10851356" y="2126554"/>
            <a:ext cx="294894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Множественное число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252265" y="2751524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40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are
</a:t>
            </a:r>
            <a:endParaRPr lang="ru-RU" sz="4000" kern="0" spc="-38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40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You are
</a:t>
            </a:r>
            <a:endParaRPr lang="ru-RU" sz="4000" kern="0" spc="-38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40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They are</a:t>
            </a:r>
            <a:endParaRPr lang="en-US" sz="4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A5E57D-1729-459F-94EC-08175DC94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988" y="7449244"/>
            <a:ext cx="2493480" cy="7803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555784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Утвердительные предложения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563439" y="2365058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242215" y="247233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Я - ученик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255674" y="2824282"/>
            <a:ext cx="2956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 am a student.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642169" y="2437266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248217" y="24290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Ты - весёлый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1367875" y="2733067"/>
            <a:ext cx="2956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You are funny.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563439" y="4006362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242214" y="37484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Он - умный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255673" y="4136989"/>
            <a:ext cx="2956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He is smart.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10642169" y="3587500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1524136" y="36439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Мы - друзья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1524136" y="4024281"/>
            <a:ext cx="2956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are friends.</a:t>
            </a:r>
            <a:endParaRPr lang="en-US" sz="185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CDA516A-4EF9-4CF8-99EE-41048222FD57}"/>
              </a:ext>
            </a:extLst>
          </p:cNvPr>
          <p:cNvSpPr/>
          <p:nvPr/>
        </p:nvSpPr>
        <p:spPr>
          <a:xfrm>
            <a:off x="12846095" y="7556361"/>
            <a:ext cx="1738365" cy="582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39146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Отрицательные предложения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506153"/>
            <a:ext cx="3614618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84659" y="37530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Я не ученик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84659" y="4248626"/>
            <a:ext cx="31207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 am not a student.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3506153"/>
            <a:ext cx="3614618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38593" y="37530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Ты не весёлый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8593" y="4248626"/>
            <a:ext cx="31207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You are not funny.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117902"/>
            <a:ext cx="3614618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84659" y="536483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Он не умный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84659" y="5860375"/>
            <a:ext cx="31207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He is not smart.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4691658" y="5117902"/>
            <a:ext cx="3614618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938593" y="536483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Мы не друзья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938593" y="5860375"/>
            <a:ext cx="31207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are not friends.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95619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Вопросительные предложения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667857" y="2723198"/>
            <a:ext cx="30480" cy="4550212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5" name="Shape 2"/>
          <p:cNvSpPr/>
          <p:nvPr/>
        </p:nvSpPr>
        <p:spPr>
          <a:xfrm>
            <a:off x="6921877" y="3246358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6" name="Shape 3"/>
          <p:cNvSpPr/>
          <p:nvPr/>
        </p:nvSpPr>
        <p:spPr>
          <a:xfrm>
            <a:off x="6413837" y="2992398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98622" y="309264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999690" y="29625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Ты ученик?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999690" y="3458051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Are you a student?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921877" y="4842867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6413837" y="458890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98622" y="468915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999690" y="45590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Он умный?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999690" y="5054560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Is he smart?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6921877" y="6439376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6413837" y="618541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98622" y="6285667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999690" y="61555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Мы друзья?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999690" y="6651069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Are we friends?</a:t>
            </a:r>
            <a:endParaRPr lang="en-US" sz="185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1D302CC-5C3D-4266-A54E-64AC27E4F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2187" y="7476873"/>
            <a:ext cx="1908213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7241" y="808899"/>
            <a:ext cx="797278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Упражнение 1: Верные формы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928159" y="1829851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Я ___ ученик.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928159" y="2498735"/>
            <a:ext cx="280082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 </a:t>
            </a:r>
            <a:r>
              <a:rPr lang="en-US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</a:t>
            </a: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a student.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3948699" y="1829850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Ты ___ весёлый.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039135" y="2498735"/>
            <a:ext cx="280082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You </a:t>
            </a:r>
            <a:r>
              <a:rPr lang="en-US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are</a:t>
            </a: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funny.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119963" y="1840950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Он ___ умный.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119963" y="2498735"/>
            <a:ext cx="280082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He </a:t>
            </a:r>
            <a:r>
              <a:rPr lang="en-US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is</a:t>
            </a: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smart.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10510941" y="1842001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Мы ___ друзья.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0351519" y="2518294"/>
            <a:ext cx="280082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</a:t>
            </a:r>
            <a:r>
              <a:rPr lang="en-US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are</a:t>
            </a: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friends.</a:t>
            </a:r>
            <a:endParaRPr lang="en-US" sz="185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8AA2BF2-056E-4776-9306-EB94A928D647}"/>
              </a:ext>
            </a:extLst>
          </p:cNvPr>
          <p:cNvSpPr/>
          <p:nvPr/>
        </p:nvSpPr>
        <p:spPr>
          <a:xfrm>
            <a:off x="12721213" y="7506119"/>
            <a:ext cx="1909187" cy="7234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39146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Упражнение 2: Составь предложение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506153"/>
            <a:ext cx="3614618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84659" y="37530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Я, ученик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84659" y="4248626"/>
            <a:ext cx="31207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 am a student.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3506153"/>
            <a:ext cx="3614618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38593" y="37530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Ты, весёлый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8593" y="4248626"/>
            <a:ext cx="31207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You are funny.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117902"/>
            <a:ext cx="3614618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84659" y="536483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Он, умный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84659" y="5860375"/>
            <a:ext cx="31207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He is smart.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4691658" y="5117902"/>
            <a:ext cx="3614618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938593" y="536483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Мы, друзья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938593" y="5860375"/>
            <a:ext cx="31207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are friends.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507927"/>
            <a:ext cx="625792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Игра "Правда или ложь"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570917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24124" y="34086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Правда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324124" y="3904178"/>
            <a:ext cx="355473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Я - ученик.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827" y="2570917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37827" y="34086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Ложь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37827" y="3904178"/>
            <a:ext cx="35548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Я не ученик.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005268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24124" y="5842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Правда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324124" y="6338530"/>
            <a:ext cx="355473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Ты весёлый.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7827" y="5005268"/>
            <a:ext cx="598408" cy="5984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37827" y="5842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Ложь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37827" y="6338530"/>
            <a:ext cx="35548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Он не умный.</a:t>
            </a:r>
            <a:endParaRPr lang="en-US" sz="185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943555C-82FB-416B-91CF-E47A607B3811}"/>
              </a:ext>
            </a:extLst>
          </p:cNvPr>
          <p:cNvSpPr/>
          <p:nvPr/>
        </p:nvSpPr>
        <p:spPr>
          <a:xfrm>
            <a:off x="12721213" y="7506119"/>
            <a:ext cx="1909187" cy="7234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4257" y="569000"/>
            <a:ext cx="4869299" cy="608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kern="0" spc="-77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Игра "Это я, это не я"</a:t>
            </a:r>
            <a:endParaRPr lang="en-US" sz="38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207" y="1591508"/>
            <a:ext cx="1304925" cy="117324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5018" y="2116098"/>
            <a:ext cx="129302" cy="413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4879062" y="2025968"/>
            <a:ext cx="580192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Это я</a:t>
            </a:r>
            <a:endParaRPr lang="en-US" sz="1900" dirty="0"/>
          </a:p>
        </p:txBody>
      </p:sp>
      <p:sp>
        <p:nvSpPr>
          <p:cNvPr id="6" name="Shape 3"/>
          <p:cNvSpPr/>
          <p:nvPr/>
        </p:nvSpPr>
        <p:spPr>
          <a:xfrm>
            <a:off x="4723805" y="2781062"/>
            <a:ext cx="9130665" cy="11430"/>
          </a:xfrm>
          <a:prstGeom prst="roundRect">
            <a:avLst>
              <a:gd name="adj" fmla="val 760434"/>
            </a:avLst>
          </a:prstGeom>
          <a:solidFill>
            <a:srgbClr val="DABADD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25" y="2816423"/>
            <a:ext cx="2609969" cy="117324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54899" y="3196114"/>
            <a:ext cx="129302" cy="413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5531525" y="3023354"/>
            <a:ext cx="914519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Это не я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5531525" y="3451741"/>
            <a:ext cx="914519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Я - ученик.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5376267" y="4005977"/>
            <a:ext cx="8478203" cy="11430"/>
          </a:xfrm>
          <a:prstGeom prst="roundRect">
            <a:avLst>
              <a:gd name="adj" fmla="val 760434"/>
            </a:avLst>
          </a:prstGeom>
          <a:solidFill>
            <a:srgbClr val="DABADD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163" y="4041338"/>
            <a:ext cx="3915013" cy="117324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955018" y="4421029"/>
            <a:ext cx="129302" cy="413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6184106" y="4248269"/>
            <a:ext cx="105429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Это я</a:t>
            </a:r>
            <a:endParaRPr lang="en-US" sz="1900" dirty="0"/>
          </a:p>
        </p:txBody>
      </p:sp>
      <p:sp>
        <p:nvSpPr>
          <p:cNvPr id="15" name="Text 10"/>
          <p:cNvSpPr/>
          <p:nvPr/>
        </p:nvSpPr>
        <p:spPr>
          <a:xfrm>
            <a:off x="6184106" y="4676656"/>
            <a:ext cx="105429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Ты весёлый.</a:t>
            </a:r>
            <a:endParaRPr lang="en-US" sz="1600" dirty="0"/>
          </a:p>
        </p:txBody>
      </p:sp>
      <p:sp>
        <p:nvSpPr>
          <p:cNvPr id="16" name="Shape 11"/>
          <p:cNvSpPr/>
          <p:nvPr/>
        </p:nvSpPr>
        <p:spPr>
          <a:xfrm>
            <a:off x="6028849" y="5230892"/>
            <a:ext cx="7825621" cy="11430"/>
          </a:xfrm>
          <a:prstGeom prst="roundRect">
            <a:avLst>
              <a:gd name="adj" fmla="val 760434"/>
            </a:avLst>
          </a:prstGeom>
          <a:solidFill>
            <a:srgbClr val="DABADD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700" y="5266253"/>
            <a:ext cx="5219938" cy="1173242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954899" y="5645944"/>
            <a:ext cx="129302" cy="413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6836569" y="5473184"/>
            <a:ext cx="1156930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Это не я</a:t>
            </a:r>
            <a:endParaRPr lang="en-US" sz="1900" dirty="0"/>
          </a:p>
        </p:txBody>
      </p:sp>
      <p:sp>
        <p:nvSpPr>
          <p:cNvPr id="20" name="Text 14"/>
          <p:cNvSpPr/>
          <p:nvPr/>
        </p:nvSpPr>
        <p:spPr>
          <a:xfrm>
            <a:off x="6836569" y="5901571"/>
            <a:ext cx="1156930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Он не умный.</a:t>
            </a:r>
            <a:endParaRPr lang="en-US" sz="1600" dirty="0"/>
          </a:p>
        </p:txBody>
      </p:sp>
      <p:sp>
        <p:nvSpPr>
          <p:cNvPr id="21" name="Shape 15"/>
          <p:cNvSpPr/>
          <p:nvPr/>
        </p:nvSpPr>
        <p:spPr>
          <a:xfrm>
            <a:off x="6681311" y="6455807"/>
            <a:ext cx="7173158" cy="11430"/>
          </a:xfrm>
          <a:prstGeom prst="roundRect">
            <a:avLst>
              <a:gd name="adj" fmla="val 760434"/>
            </a:avLst>
          </a:prstGeom>
          <a:solidFill>
            <a:srgbClr val="DABADD"/>
          </a:solidFill>
          <a:ln/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18" y="6491168"/>
            <a:ext cx="6524982" cy="1173242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3954899" y="6870859"/>
            <a:ext cx="129302" cy="413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5</a:t>
            </a:r>
            <a:endParaRPr lang="en-US" sz="2000" dirty="0"/>
          </a:p>
        </p:txBody>
      </p:sp>
      <p:sp>
        <p:nvSpPr>
          <p:cNvPr id="24" name="Text 17"/>
          <p:cNvSpPr/>
          <p:nvPr/>
        </p:nvSpPr>
        <p:spPr>
          <a:xfrm>
            <a:off x="7489031" y="6698099"/>
            <a:ext cx="1058466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Это мы</a:t>
            </a:r>
            <a:endParaRPr lang="en-US" sz="1900" dirty="0"/>
          </a:p>
        </p:txBody>
      </p:sp>
      <p:sp>
        <p:nvSpPr>
          <p:cNvPr id="25" name="Text 18"/>
          <p:cNvSpPr/>
          <p:nvPr/>
        </p:nvSpPr>
        <p:spPr>
          <a:xfrm>
            <a:off x="7489031" y="7126486"/>
            <a:ext cx="1058466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Мы - друзья.</a:t>
            </a:r>
            <a:endParaRPr lang="en-US" sz="1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7C17FD3-83CC-4B9F-B518-469CD28A8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2187" y="7471784"/>
            <a:ext cx="1908213" cy="7254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367</Words>
  <Application>Microsoft Office PowerPoint</Application>
  <PresentationFormat>Произвольный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Source Sans Pro</vt:lpstr>
      <vt:lpstr>Source Sans Pro Medium</vt:lpstr>
      <vt:lpstr>Source Serif Pro Semi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Nick</cp:lastModifiedBy>
  <cp:revision>5</cp:revision>
  <dcterms:created xsi:type="dcterms:W3CDTF">2024-11-25T10:02:26Z</dcterms:created>
  <dcterms:modified xsi:type="dcterms:W3CDTF">2025-04-28T15:24:03Z</dcterms:modified>
</cp:coreProperties>
</file>