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5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93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431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769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820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394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13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6064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1065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1934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78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7257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379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746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2095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93E2-5339-442B-9E81-671B8A918D2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AAA9-CA6C-48FC-A5C9-8476F211F6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2519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93E2-5339-442B-9E81-671B8A918D2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AAA9-CA6C-48FC-A5C9-8476F211F6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1257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93E2-5339-442B-9E81-671B8A918D2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AAA9-CA6C-48FC-A5C9-8476F211F6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2217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93E2-5339-442B-9E81-671B8A918D2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AAA9-CA6C-48FC-A5C9-8476F211F6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151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93E2-5339-442B-9E81-671B8A918D2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AAA9-CA6C-48FC-A5C9-8476F211F6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0301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93E2-5339-442B-9E81-671B8A918D2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AAA9-CA6C-48FC-A5C9-8476F211F6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4986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93E2-5339-442B-9E81-671B8A918D2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AAA9-CA6C-48FC-A5C9-8476F211F6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32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8129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93E2-5339-442B-9E81-671B8A918D2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AAA9-CA6C-48FC-A5C9-8476F211F6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8311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93E2-5339-442B-9E81-671B8A918D2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AAA9-CA6C-48FC-A5C9-8476F211F6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1659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93E2-5339-442B-9E81-671B8A918D2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AAA9-CA6C-48FC-A5C9-8476F211F6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8597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93E2-5339-442B-9E81-671B8A918D2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AAA9-CA6C-48FC-A5C9-8476F211F6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30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38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16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409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01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9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30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2.wdp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CrisscrossEtching trans="6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85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CrisscrossEtching trans="5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7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393E2-5339-442B-9E81-671B8A918D2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8AAA9-CA6C-48FC-A5C9-8476F211F6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68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88640"/>
            <a:ext cx="712879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4BACC6">
                    <a:lumMod val="50000"/>
                  </a:srgbClr>
                </a:solidFill>
                <a:latin typeface="Comic Sans MS" panose="030F0702030302020204" pitchFamily="66" charset="0"/>
              </a:rPr>
              <a:t>Find the equivalents in the text:</a:t>
            </a:r>
            <a:endParaRPr lang="ru-RU" sz="3200" b="1" dirty="0">
              <a:solidFill>
                <a:srgbClr val="4BACC6">
                  <a:lumMod val="50000"/>
                </a:srgb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204526"/>
            <a:ext cx="8064896" cy="563231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1F497D">
                    <a:lumMod val="50000"/>
                  </a:srgbClr>
                </a:solidFill>
                <a:latin typeface="Comic Sans MS" panose="030F0702030302020204" pitchFamily="66" charset="0"/>
              </a:rPr>
              <a:t>присоединяйся!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1F497D">
                    <a:lumMod val="50000"/>
                  </a:srgbClr>
                </a:solidFill>
                <a:latin typeface="Comic Sans MS" panose="030F0702030302020204" pitchFamily="66" charset="0"/>
              </a:rPr>
              <a:t>работать в группах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1F497D">
                    <a:lumMod val="50000"/>
                  </a:srgbClr>
                </a:solidFill>
                <a:latin typeface="Comic Sans MS" panose="030F0702030302020204" pitchFamily="66" charset="0"/>
              </a:rPr>
              <a:t>совершать поездки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1F497D">
                    <a:lumMod val="50000"/>
                  </a:srgbClr>
                </a:solidFill>
                <a:latin typeface="Comic Sans MS" panose="030F0702030302020204" pitchFamily="66" charset="0"/>
              </a:rPr>
              <a:t>сочинять и ставить пьесы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1F497D">
                    <a:lumMod val="50000"/>
                  </a:srgbClr>
                </a:solidFill>
                <a:latin typeface="Comic Sans MS" panose="030F0702030302020204" pitchFamily="66" charset="0"/>
              </a:rPr>
              <a:t>часто ходить в театр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1F497D">
                    <a:lumMod val="50000"/>
                  </a:srgbClr>
                </a:solidFill>
                <a:latin typeface="Comic Sans MS" panose="030F0702030302020204" pitchFamily="66" charset="0"/>
              </a:rPr>
              <a:t>интересоваться компьютерами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1F497D">
                    <a:lumMod val="50000"/>
                  </a:srgbClr>
                </a:solidFill>
                <a:latin typeface="Comic Sans MS" panose="030F0702030302020204" pitchFamily="66" charset="0"/>
              </a:rPr>
              <a:t>читать увлекательные романы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1F497D">
                    <a:lumMod val="50000"/>
                  </a:srgbClr>
                </a:solidFill>
                <a:latin typeface="Comic Sans MS" panose="030F0702030302020204" pitchFamily="66" charset="0"/>
              </a:rPr>
              <a:t>обмениваться книгами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1F497D">
                    <a:lumMod val="50000"/>
                  </a:srgbClr>
                </a:solidFill>
                <a:latin typeface="Comic Sans MS" panose="030F0702030302020204" pitchFamily="66" charset="0"/>
              </a:rPr>
              <a:t>давай хорошо повеселимся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1F497D">
                    <a:lumMod val="50000"/>
                  </a:srgbClr>
                </a:solidFill>
                <a:latin typeface="Comic Sans MS" panose="030F0702030302020204" pitchFamily="66" charset="0"/>
              </a:rPr>
              <a:t>распечатывать фотографии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61804" y="6169294"/>
            <a:ext cx="22677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 Demi ITC" panose="020B0805030504020804" pitchFamily="34" charset="0"/>
              </a:rPr>
              <a:t>Ex. 3 p. 56</a:t>
            </a:r>
            <a:endParaRPr lang="ru-RU" sz="2800" b="1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 Demi ITC" panose="020B08050305040208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95936" y="782194"/>
            <a:ext cx="482536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 Demi ITC" panose="020B0805030504020804" pitchFamily="34" charset="0"/>
              </a:rPr>
              <a:t>Bolton Middle School</a:t>
            </a:r>
            <a:endParaRPr lang="ru-RU" sz="3600" b="1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ranklin Gothic Heav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15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928670"/>
            <a:ext cx="8644030" cy="623248"/>
          </a:xfrm>
          <a:prstGeom prst="rect">
            <a:avLst/>
          </a:prstGeom>
          <a:solidFill>
            <a:srgbClr val="FFFF00"/>
          </a:solidFill>
          <a:ln w="57150"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fontAlgn="t">
              <a:lnSpc>
                <a:spcPct val="115000"/>
              </a:lnSpc>
            </a:pPr>
            <a:r>
              <a:rPr 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I wouldn’t like to join the ____ club because it’s ____</a:t>
            </a:r>
            <a:endParaRPr lang="ru-RU" sz="3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/>
              <a:cs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731875"/>
              </p:ext>
            </p:extLst>
          </p:nvPr>
        </p:nvGraphicFramePr>
        <p:xfrm>
          <a:off x="357158" y="1643050"/>
          <a:ext cx="8215372" cy="4486656"/>
        </p:xfrm>
        <a:graphic>
          <a:graphicData uri="http://schemas.openxmlformats.org/drawingml/2006/table">
            <a:tbl>
              <a:tblPr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{775DCB02-9BB8-47FD-8907-85C794F793BA}</a:tableStyleId>
              </a:tblPr>
              <a:tblGrid>
                <a:gridCol w="4502874"/>
                <a:gridCol w="3712498"/>
              </a:tblGrid>
              <a:tr h="228600">
                <a:tc>
                  <a:txBody>
                    <a:bodyPr/>
                    <a:lstStyle/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smtClean="0"/>
                        <a:t>great </a:t>
                      </a:r>
                      <a:endParaRPr lang="ru-RU" sz="3200" b="1" dirty="0"/>
                    </a:p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/>
                        <a:t>fantastic</a:t>
                      </a:r>
                      <a:endParaRPr lang="ru-RU" sz="3200" b="1" dirty="0"/>
                    </a:p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/>
                        <a:t>fun</a:t>
                      </a:r>
                      <a:endParaRPr lang="ru-RU" sz="3200" b="1" dirty="0"/>
                    </a:p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/>
                        <a:t>interesting</a:t>
                      </a:r>
                      <a:endParaRPr lang="ru-RU" sz="3200" b="1" dirty="0"/>
                    </a:p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/>
                        <a:t>exciting</a:t>
                      </a:r>
                      <a:endParaRPr lang="ru-RU" sz="3200" b="1" dirty="0"/>
                    </a:p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smtClean="0"/>
                        <a:t>magnificent</a:t>
                      </a:r>
                      <a:endParaRPr lang="ru-RU" sz="3200" b="1" dirty="0"/>
                    </a:p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/>
                        <a:t>wonderful</a:t>
                      </a:r>
                      <a:endParaRPr lang="ru-RU" sz="3200" b="1" dirty="0"/>
                    </a:p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/>
                        <a:t>brilliant</a:t>
                      </a:r>
                      <a:endParaRPr lang="ru-RU" sz="3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smtClean="0"/>
                        <a:t>dull </a:t>
                      </a:r>
                      <a:endParaRPr lang="ru-RU" sz="3200" b="1" dirty="0"/>
                    </a:p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/>
                        <a:t>awful</a:t>
                      </a:r>
                      <a:endParaRPr lang="ru-RU" sz="3200" b="1" dirty="0"/>
                    </a:p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/>
                        <a:t>boring</a:t>
                      </a:r>
                      <a:endParaRPr lang="ru-RU" sz="3200" b="1" dirty="0"/>
                    </a:p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/>
                        <a:t>tiring</a:t>
                      </a:r>
                      <a:endParaRPr lang="ru-RU" sz="3200" b="1" dirty="0"/>
                    </a:p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/>
                        <a:t>horrible</a:t>
                      </a:r>
                      <a:endParaRPr lang="ru-RU" sz="3200" b="1" dirty="0"/>
                    </a:p>
                    <a:p>
                      <a:pPr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/>
                        <a:t>terrible</a:t>
                      </a:r>
                      <a:endParaRPr lang="ru-RU" sz="3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142852"/>
            <a:ext cx="8429684" cy="623248"/>
          </a:xfrm>
          <a:prstGeom prst="rect">
            <a:avLst/>
          </a:prstGeom>
          <a:solidFill>
            <a:srgbClr val="FFFF00"/>
          </a:solidFill>
          <a:ln w="57150"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fontAlgn="t">
              <a:lnSpc>
                <a:spcPct val="115000"/>
              </a:lnSpc>
            </a:pPr>
            <a:r>
              <a:rPr 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I would like to join the ____ club because it’s ____</a:t>
            </a:r>
            <a:endParaRPr lang="ru-RU" sz="3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/>
              <a:cs typeface="Times New Roman"/>
            </a:endParaRPr>
          </a:p>
        </p:txBody>
      </p:sp>
      <p:sp>
        <p:nvSpPr>
          <p:cNvPr id="6" name="5-конечная звезда 5"/>
          <p:cNvSpPr/>
          <p:nvPr/>
        </p:nvSpPr>
        <p:spPr>
          <a:xfrm>
            <a:off x="3786182" y="4572008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5-конечная звезда 6"/>
          <p:cNvSpPr/>
          <p:nvPr/>
        </p:nvSpPr>
        <p:spPr>
          <a:xfrm>
            <a:off x="3214678" y="4572008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5-конечная звезда 7"/>
          <p:cNvSpPr/>
          <p:nvPr/>
        </p:nvSpPr>
        <p:spPr>
          <a:xfrm>
            <a:off x="2643174" y="4572008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5-конечная звезда 8"/>
          <p:cNvSpPr/>
          <p:nvPr/>
        </p:nvSpPr>
        <p:spPr>
          <a:xfrm>
            <a:off x="3000364" y="5143512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5-конечная звезда 9"/>
          <p:cNvSpPr/>
          <p:nvPr/>
        </p:nvSpPr>
        <p:spPr>
          <a:xfrm>
            <a:off x="3357554" y="5643578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1" name="5-конечная звезда 10"/>
          <p:cNvSpPr/>
          <p:nvPr/>
        </p:nvSpPr>
        <p:spPr>
          <a:xfrm>
            <a:off x="2428860" y="5143512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5-конечная звезда 11"/>
          <p:cNvSpPr/>
          <p:nvPr/>
        </p:nvSpPr>
        <p:spPr>
          <a:xfrm>
            <a:off x="2786050" y="5643578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3" name="5-конечная звезда 12"/>
          <p:cNvSpPr/>
          <p:nvPr/>
        </p:nvSpPr>
        <p:spPr>
          <a:xfrm>
            <a:off x="2214546" y="5643578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4" name="5-конечная звезда 13"/>
          <p:cNvSpPr/>
          <p:nvPr/>
        </p:nvSpPr>
        <p:spPr>
          <a:xfrm>
            <a:off x="3143240" y="4000504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5" name="5-конечная звезда 14"/>
          <p:cNvSpPr/>
          <p:nvPr/>
        </p:nvSpPr>
        <p:spPr>
          <a:xfrm>
            <a:off x="2571736" y="4000504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6" name="5-конечная звезда 15"/>
          <p:cNvSpPr/>
          <p:nvPr/>
        </p:nvSpPr>
        <p:spPr>
          <a:xfrm>
            <a:off x="2071670" y="4000504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7" name="5-конечная звезда 16"/>
          <p:cNvSpPr/>
          <p:nvPr/>
        </p:nvSpPr>
        <p:spPr>
          <a:xfrm>
            <a:off x="1214414" y="2857496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8" name="5-конечная звезда 17"/>
          <p:cNvSpPr/>
          <p:nvPr/>
        </p:nvSpPr>
        <p:spPr>
          <a:xfrm>
            <a:off x="3000364" y="3429000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9" name="5-конечная звезда 18"/>
          <p:cNvSpPr/>
          <p:nvPr/>
        </p:nvSpPr>
        <p:spPr>
          <a:xfrm>
            <a:off x="2428860" y="3429000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0" name="5-конечная звезда 19"/>
          <p:cNvSpPr/>
          <p:nvPr/>
        </p:nvSpPr>
        <p:spPr>
          <a:xfrm>
            <a:off x="3143240" y="2285992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1" name="5-конечная звезда 20"/>
          <p:cNvSpPr/>
          <p:nvPr/>
        </p:nvSpPr>
        <p:spPr>
          <a:xfrm>
            <a:off x="2643174" y="2285992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2" name="5-конечная звезда 21"/>
          <p:cNvSpPr/>
          <p:nvPr/>
        </p:nvSpPr>
        <p:spPr>
          <a:xfrm>
            <a:off x="2143108" y="2285992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3" name="5-конечная звезда 22"/>
          <p:cNvSpPr/>
          <p:nvPr/>
        </p:nvSpPr>
        <p:spPr>
          <a:xfrm>
            <a:off x="2786050" y="1714488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4" name="5-конечная звезда 23"/>
          <p:cNvSpPr/>
          <p:nvPr/>
        </p:nvSpPr>
        <p:spPr>
          <a:xfrm>
            <a:off x="2214546" y="1714488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5" name="5-конечная звезда 24"/>
          <p:cNvSpPr/>
          <p:nvPr/>
        </p:nvSpPr>
        <p:spPr>
          <a:xfrm>
            <a:off x="1643042" y="1714488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6" name="Умножение 25"/>
          <p:cNvSpPr/>
          <p:nvPr/>
        </p:nvSpPr>
        <p:spPr>
          <a:xfrm>
            <a:off x="7286644" y="4572008"/>
            <a:ext cx="500066" cy="50006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Умножение 26"/>
          <p:cNvSpPr/>
          <p:nvPr/>
        </p:nvSpPr>
        <p:spPr>
          <a:xfrm>
            <a:off x="6858016" y="4572008"/>
            <a:ext cx="500066" cy="50006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Умножение 27"/>
          <p:cNvSpPr/>
          <p:nvPr/>
        </p:nvSpPr>
        <p:spPr>
          <a:xfrm>
            <a:off x="6429388" y="4572008"/>
            <a:ext cx="500066" cy="50006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9" name="Умножение 28"/>
          <p:cNvSpPr/>
          <p:nvPr/>
        </p:nvSpPr>
        <p:spPr>
          <a:xfrm>
            <a:off x="6286512" y="2857496"/>
            <a:ext cx="500066" cy="50006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0" name="Умножение 29"/>
          <p:cNvSpPr/>
          <p:nvPr/>
        </p:nvSpPr>
        <p:spPr>
          <a:xfrm>
            <a:off x="6929454" y="2285992"/>
            <a:ext cx="500066" cy="50006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1" name="Умножение 30"/>
          <p:cNvSpPr/>
          <p:nvPr/>
        </p:nvSpPr>
        <p:spPr>
          <a:xfrm>
            <a:off x="6072198" y="2285992"/>
            <a:ext cx="500066" cy="50006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2" name="Умножение 31"/>
          <p:cNvSpPr/>
          <p:nvPr/>
        </p:nvSpPr>
        <p:spPr>
          <a:xfrm>
            <a:off x="6500826" y="2285992"/>
            <a:ext cx="500066" cy="50006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3" name="Умножение 32"/>
          <p:cNvSpPr/>
          <p:nvPr/>
        </p:nvSpPr>
        <p:spPr>
          <a:xfrm>
            <a:off x="7286644" y="4071942"/>
            <a:ext cx="500066" cy="50006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4" name="Умножение 33"/>
          <p:cNvSpPr/>
          <p:nvPr/>
        </p:nvSpPr>
        <p:spPr>
          <a:xfrm>
            <a:off x="6858016" y="4071942"/>
            <a:ext cx="500066" cy="50006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Умножение 34"/>
          <p:cNvSpPr/>
          <p:nvPr/>
        </p:nvSpPr>
        <p:spPr>
          <a:xfrm>
            <a:off x="6429388" y="4071942"/>
            <a:ext cx="500066" cy="50006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6" name="Умножение 35"/>
          <p:cNvSpPr/>
          <p:nvPr/>
        </p:nvSpPr>
        <p:spPr>
          <a:xfrm>
            <a:off x="6000760" y="3429000"/>
            <a:ext cx="500066" cy="50006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Умножение 36"/>
          <p:cNvSpPr/>
          <p:nvPr/>
        </p:nvSpPr>
        <p:spPr>
          <a:xfrm>
            <a:off x="6410340" y="3409952"/>
            <a:ext cx="500066" cy="50006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8" name="Умножение 37"/>
          <p:cNvSpPr/>
          <p:nvPr/>
        </p:nvSpPr>
        <p:spPr>
          <a:xfrm>
            <a:off x="5786446" y="1714488"/>
            <a:ext cx="500066" cy="50006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39" name="Picture 2" descr="http://galina2011.ucoz.ru/_si/0/63355808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005" y="5143512"/>
            <a:ext cx="1985791" cy="1571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76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http://image.shutterstock.com/display_pic_with_logo/156220/156220,1274297765,3/stock-photo-the-young-father-learns-the-son-to-play-billiards-53457451.jpg"/>
          <p:cNvPicPr>
            <a:picLocks noChangeAspect="1" noChangeArrowheads="1"/>
          </p:cNvPicPr>
          <p:nvPr/>
        </p:nvPicPr>
        <p:blipFill>
          <a:blip r:embed="rId2" cstate="print"/>
          <a:srcRect b="8696"/>
          <a:stretch>
            <a:fillRect/>
          </a:stretch>
        </p:blipFill>
        <p:spPr bwMode="auto">
          <a:xfrm>
            <a:off x="857224" y="4000504"/>
            <a:ext cx="2310573" cy="1500198"/>
          </a:xfrm>
          <a:prstGeom prst="rect">
            <a:avLst/>
          </a:prstGeom>
          <a:noFill/>
        </p:spPr>
      </p:pic>
      <p:pic>
        <p:nvPicPr>
          <p:cNvPr id="1038" name="Picture 14" descr="http://image.shutterstock.com/display_pic_with_logo/89186/89186,1212784742,2/stock-photo-hands-of-people-playing-checkers-on-table-13456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7125" y="4402235"/>
            <a:ext cx="2329983" cy="1667232"/>
          </a:xfrm>
          <a:prstGeom prst="rect">
            <a:avLst/>
          </a:prstGeom>
          <a:noFill/>
        </p:spPr>
      </p:pic>
      <p:pic>
        <p:nvPicPr>
          <p:cNvPr id="1040" name="Picture 16" descr="http://www.how-wiki.com/images/how-to-play-dart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1142984"/>
            <a:ext cx="1285884" cy="1607356"/>
          </a:xfrm>
          <a:prstGeom prst="rect">
            <a:avLst/>
          </a:prstGeom>
          <a:noFill/>
        </p:spPr>
      </p:pic>
      <p:pic>
        <p:nvPicPr>
          <p:cNvPr id="1042" name="Picture 18" descr="http://www.buzzle.com/img/articleImages/355962-532312-3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9294" y="1705694"/>
            <a:ext cx="2428892" cy="2017849"/>
          </a:xfrm>
          <a:prstGeom prst="rect">
            <a:avLst/>
          </a:prstGeom>
          <a:noFill/>
        </p:spPr>
      </p:pic>
      <p:pic>
        <p:nvPicPr>
          <p:cNvPr id="1044" name="Picture 20" descr="http://www.buzzle.com/img/articleImages/290967-27629-5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34" y="1142984"/>
            <a:ext cx="2091529" cy="15716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71736" y="0"/>
            <a:ext cx="43139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n w="17780" cmpd="sng">
                  <a:solidFill>
                    <a:srgbClr val="4F81BD">
                      <a:tint val="3000"/>
                    </a:srgbClr>
                  </a:solidFill>
                  <a:prstDash val="solid"/>
                  <a:miter lim="800000"/>
                </a:ln>
                <a:solidFill>
                  <a:srgbClr val="1F497D">
                    <a:lumMod val="50000"/>
                  </a:srgb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Board games</a:t>
            </a:r>
            <a:endParaRPr lang="ru-RU" sz="6000" b="1" dirty="0">
              <a:ln w="17780" cmpd="sng">
                <a:solidFill>
                  <a:srgbClr val="4F81BD">
                    <a:tint val="3000"/>
                  </a:srgbClr>
                </a:solidFill>
                <a:prstDash val="solid"/>
                <a:miter lim="800000"/>
              </a:ln>
              <a:solidFill>
                <a:srgbClr val="1F497D">
                  <a:lumMod val="50000"/>
                </a:srgb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034" y="2582174"/>
            <a:ext cx="2816797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1F497D"/>
                </a:solidFill>
                <a:latin typeface="Comic Sans MS" panose="030F0702030302020204" pitchFamily="66" charset="0"/>
              </a:rPr>
              <a:t>to play chess</a:t>
            </a:r>
            <a:endParaRPr lang="ru-RU" sz="3200" b="1" dirty="0">
              <a:solidFill>
                <a:srgbClr val="1F497D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9026" y="5484692"/>
            <a:ext cx="3302507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1F497D"/>
                </a:solidFill>
                <a:latin typeface="Comic Sans MS" panose="030F0702030302020204" pitchFamily="66" charset="0"/>
              </a:rPr>
              <a:t>to play billiard</a:t>
            </a:r>
            <a:r>
              <a:rPr lang="ru-RU" sz="3200" b="1" dirty="0">
                <a:solidFill>
                  <a:srgbClr val="1F497D"/>
                </a:solidFill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81079" y="5877272"/>
            <a:ext cx="3466013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1F497D"/>
                </a:solidFill>
                <a:latin typeface="Comic Sans MS" panose="030F0702030302020204" pitchFamily="66" charset="0"/>
              </a:rPr>
              <a:t>to play draughts</a:t>
            </a:r>
            <a:endParaRPr lang="ru-RU" sz="3200" b="1" dirty="0">
              <a:solidFill>
                <a:srgbClr val="1F497D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80280" y="2636546"/>
            <a:ext cx="2797561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1F497D"/>
                </a:solidFill>
                <a:latin typeface="Comic Sans MS" panose="030F0702030302020204" pitchFamily="66" charset="0"/>
              </a:rPr>
              <a:t>to play darts</a:t>
            </a:r>
            <a:endParaRPr lang="ru-RU" sz="3200" b="1" dirty="0">
              <a:solidFill>
                <a:srgbClr val="1F497D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92080" y="3702345"/>
            <a:ext cx="3490058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1F497D"/>
                </a:solidFill>
                <a:latin typeface="Comic Sans MS" panose="030F0702030302020204" pitchFamily="66" charset="0"/>
              </a:rPr>
              <a:t>to play dominoes</a:t>
            </a:r>
            <a:endParaRPr lang="ru-RU" sz="3200" b="1" dirty="0">
              <a:solidFill>
                <a:srgbClr val="1F497D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87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 descr="http://www.smallmiraclescc.com/images/0060-0807-1604-4029_African_American_Boy_Putting_Together_a_Jigsaw_Puzzle_clipart_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774613"/>
            <a:ext cx="2857520" cy="2873943"/>
          </a:xfrm>
          <a:prstGeom prst="rect">
            <a:avLst/>
          </a:prstGeom>
          <a:noFill/>
        </p:spPr>
      </p:pic>
      <p:pic>
        <p:nvPicPr>
          <p:cNvPr id="36866" name="Picture 2" descr="http://blog.mlive.com/annarbornews_impact/2009/03/large_games1_030409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71513" y="955090"/>
            <a:ext cx="2428322" cy="2433683"/>
          </a:xfrm>
          <a:prstGeom prst="rect">
            <a:avLst/>
          </a:prstGeom>
          <a:noFill/>
        </p:spPr>
      </p:pic>
      <p:pic>
        <p:nvPicPr>
          <p:cNvPr id="36868" name="Picture 4" descr="http://www.bluechillies.com/graphics/screens/backgammon_classic-1719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7" y="4286256"/>
            <a:ext cx="3143273" cy="235745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3313" y="3344364"/>
            <a:ext cx="3530134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F497D"/>
                </a:solidFill>
                <a:latin typeface="Comic Sans MS" panose="030F0702030302020204" pitchFamily="66" charset="0"/>
              </a:rPr>
              <a:t>to do jigsaw puzzle</a:t>
            </a:r>
            <a:endParaRPr lang="ru-RU" sz="2800" b="1" dirty="0">
              <a:solidFill>
                <a:srgbClr val="1F497D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3306" y="5357826"/>
            <a:ext cx="365677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F497D"/>
                </a:solidFill>
                <a:latin typeface="Comic Sans MS" panose="030F0702030302020204" pitchFamily="66" charset="0"/>
              </a:rPr>
              <a:t>to play backgammon</a:t>
            </a:r>
            <a:endParaRPr lang="ru-RU" sz="2800" b="1" dirty="0">
              <a:solidFill>
                <a:srgbClr val="1F497D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504" y="3357562"/>
            <a:ext cx="3071834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F497D"/>
                </a:solidFill>
                <a:latin typeface="Comic Sans MS" panose="030F0702030302020204" pitchFamily="66" charset="0"/>
              </a:rPr>
              <a:t>to play scrabble </a:t>
            </a:r>
            <a:endParaRPr lang="ru-RU" sz="2800" b="1" dirty="0">
              <a:solidFill>
                <a:srgbClr val="1F497D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71736" y="0"/>
            <a:ext cx="43139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n w="17780" cmpd="sng">
                  <a:solidFill>
                    <a:srgbClr val="4F81BD">
                      <a:tint val="3000"/>
                    </a:srgbClr>
                  </a:solidFill>
                  <a:prstDash val="solid"/>
                  <a:miter lim="800000"/>
                </a:ln>
                <a:solidFill>
                  <a:srgbClr val="1F497D">
                    <a:lumMod val="50000"/>
                  </a:srgb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Board games</a:t>
            </a:r>
            <a:endParaRPr lang="ru-RU" sz="6000" b="1" dirty="0">
              <a:ln w="17780" cmpd="sng">
                <a:solidFill>
                  <a:srgbClr val="4F81BD">
                    <a:tint val="3000"/>
                  </a:srgbClr>
                </a:solidFill>
                <a:prstDash val="solid"/>
                <a:miter lim="800000"/>
              </a:ln>
              <a:solidFill>
                <a:srgbClr val="1F497D">
                  <a:lumMod val="50000"/>
                </a:srgb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04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0"/>
            <a:ext cx="5726248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0" dirty="0">
                <a:ln w="28575" cmpd="sng">
                  <a:solidFill>
                    <a:srgbClr val="7030A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uhaus 93" pitchFamily="82" charset="0"/>
              </a:rPr>
              <a:t>Board Games</a:t>
            </a:r>
            <a:endParaRPr lang="ru-RU" sz="7500" dirty="0">
              <a:ln w="28575" cmpd="sng">
                <a:solidFill>
                  <a:srgbClr val="7030A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1363" y="1622090"/>
            <a:ext cx="3326552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500" u="sng" dirty="0" err="1">
                <a:solidFill>
                  <a:srgbClr val="8064A2">
                    <a:lumMod val="50000"/>
                  </a:srgbClr>
                </a:solidFill>
                <a:latin typeface="Broadway" pitchFamily="82" charset="0"/>
              </a:rPr>
              <a:t>Clue</a:t>
            </a:r>
            <a:r>
              <a:rPr lang="en-US" sz="6500" dirty="0" err="1">
                <a:solidFill>
                  <a:srgbClr val="8064A2">
                    <a:lumMod val="50000"/>
                  </a:srgbClr>
                </a:solidFill>
                <a:latin typeface="Broadway" pitchFamily="82" charset="0"/>
              </a:rPr>
              <a:t>do</a:t>
            </a:r>
            <a:endParaRPr lang="ru-RU" sz="6500" dirty="0">
              <a:solidFill>
                <a:srgbClr val="8064A2">
                  <a:lumMod val="50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5434" y="2714697"/>
            <a:ext cx="4816606" cy="351634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clue –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ключ, разгадка</a:t>
            </a:r>
          </a:p>
          <a:p>
            <a:pPr>
              <a:spcAft>
                <a:spcPts val="300"/>
              </a:spcAft>
            </a:pPr>
            <a:r>
              <a:rPr lang="en-US" sz="2000" b="1" u="sng" dirty="0">
                <a:solidFill>
                  <a:prstClr val="black"/>
                </a:solidFill>
                <a:latin typeface="Century Gothic" pitchFamily="34" charset="0"/>
              </a:rPr>
              <a:t>invent</a:t>
            </a: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 -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изобретать</a:t>
            </a:r>
            <a:endParaRPr lang="en-US" sz="2000" b="1" dirty="0">
              <a:solidFill>
                <a:prstClr val="black"/>
              </a:solidFill>
              <a:latin typeface="Century Gothic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release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 </a:t>
            </a:r>
            <a:r>
              <a:rPr lang="en-US" sz="2000" b="1" i="1" dirty="0">
                <a:solidFill>
                  <a:prstClr val="black"/>
                </a:solidFill>
                <a:latin typeface="Century Gothic" pitchFamily="34" charset="0"/>
              </a:rPr>
              <a:t>(v, n)  </a:t>
            </a: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-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выпускать</a:t>
            </a:r>
            <a:endParaRPr lang="en-US" sz="2000" b="1" dirty="0">
              <a:solidFill>
                <a:prstClr val="black"/>
              </a:solidFill>
              <a:latin typeface="Century Gothic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2000" b="1" u="sng" dirty="0">
                <a:solidFill>
                  <a:prstClr val="black"/>
                </a:solidFill>
                <a:latin typeface="Century Gothic" pitchFamily="34" charset="0"/>
              </a:rPr>
              <a:t>success</a:t>
            </a: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 –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 успех</a:t>
            </a:r>
            <a:endParaRPr lang="en-US" sz="2000" b="1" dirty="0">
              <a:solidFill>
                <a:prstClr val="black"/>
              </a:solidFill>
              <a:latin typeface="Century Gothic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2000" b="1" u="sng" dirty="0">
                <a:solidFill>
                  <a:prstClr val="black"/>
                </a:solidFill>
                <a:latin typeface="Century Gothic" pitchFamily="34" charset="0"/>
              </a:rPr>
              <a:t>aim</a:t>
            </a: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 –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цель</a:t>
            </a:r>
            <a:endParaRPr lang="en-US" sz="2000" b="1" dirty="0">
              <a:solidFill>
                <a:prstClr val="black"/>
              </a:solidFill>
              <a:latin typeface="Century Gothic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murder </a:t>
            </a:r>
            <a:r>
              <a:rPr lang="en-US" sz="2000" b="1" u="sng" dirty="0">
                <a:solidFill>
                  <a:prstClr val="black"/>
                </a:solidFill>
                <a:latin typeface="Century Gothic" pitchFamily="34" charset="0"/>
              </a:rPr>
              <a:t>weapon</a:t>
            </a: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 –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орудие убийства</a:t>
            </a:r>
            <a:endParaRPr lang="en-US" sz="2000" b="1" dirty="0">
              <a:solidFill>
                <a:prstClr val="black"/>
              </a:solidFill>
              <a:latin typeface="Century Gothic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in order to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 - чтобы</a:t>
            </a:r>
            <a:endParaRPr lang="en-US" sz="2000" b="1" dirty="0">
              <a:solidFill>
                <a:prstClr val="black"/>
              </a:solidFill>
              <a:latin typeface="Century Gothic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move around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 – передвигаться по…</a:t>
            </a:r>
          </a:p>
          <a:p>
            <a:pPr>
              <a:spcAft>
                <a:spcPts val="300"/>
              </a:spcAft>
            </a:pP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crime –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преступление</a:t>
            </a:r>
          </a:p>
          <a:p>
            <a:pPr>
              <a:spcAft>
                <a:spcPts val="300"/>
              </a:spcAft>
            </a:pP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solve –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находить решение</a:t>
            </a:r>
            <a:endParaRPr lang="en-US" sz="20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24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0"/>
            <a:ext cx="5726248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0" dirty="0">
                <a:ln w="28575" cmpd="sng">
                  <a:solidFill>
                    <a:srgbClr val="7030A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uhaus 93" pitchFamily="82" charset="0"/>
              </a:rPr>
              <a:t>Board Games</a:t>
            </a:r>
            <a:endParaRPr lang="ru-RU" sz="7500" dirty="0">
              <a:ln w="28575" cmpd="sng">
                <a:solidFill>
                  <a:srgbClr val="7030A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6901" y="1582310"/>
            <a:ext cx="4205895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500" u="sng" dirty="0">
                <a:solidFill>
                  <a:srgbClr val="8064A2">
                    <a:lumMod val="50000"/>
                  </a:srgbClr>
                </a:solidFill>
                <a:latin typeface="Broadway" pitchFamily="82" charset="0"/>
              </a:rPr>
              <a:t>Scrabble</a:t>
            </a:r>
            <a:endParaRPr lang="ru-RU" sz="6500" u="sng" dirty="0">
              <a:solidFill>
                <a:srgbClr val="8064A2">
                  <a:lumMod val="50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121" y="2930141"/>
            <a:ext cx="4392488" cy="25545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scrabble –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писать неразборчиво</a:t>
            </a:r>
          </a:p>
          <a:p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notice -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замечать</a:t>
            </a:r>
          </a:p>
          <a:p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come up with -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предлагать</a:t>
            </a:r>
            <a:endParaRPr lang="en-US" sz="2000" b="1" dirty="0">
              <a:solidFill>
                <a:prstClr val="black"/>
              </a:solidFill>
              <a:latin typeface="Century Gothic" pitchFamily="34" charset="0"/>
            </a:endParaRPr>
          </a:p>
          <a:p>
            <a:r>
              <a:rPr lang="en-US" sz="2000" b="1" u="sng" dirty="0">
                <a:solidFill>
                  <a:prstClr val="black"/>
                </a:solidFill>
                <a:latin typeface="Century Gothic" pitchFamily="34" charset="0"/>
              </a:rPr>
              <a:t>at random</a:t>
            </a:r>
            <a:r>
              <a:rPr lang="ru-RU" sz="2000" b="1" u="sng" dirty="0">
                <a:solidFill>
                  <a:prstClr val="black"/>
                </a:solidFill>
                <a:latin typeface="Century Gothic" pitchFamily="34" charset="0"/>
              </a:rPr>
              <a:t>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- наугад</a:t>
            </a:r>
            <a:endParaRPr lang="en-US" sz="2000" b="1" dirty="0">
              <a:solidFill>
                <a:prstClr val="black"/>
              </a:solidFill>
              <a:latin typeface="Century Gothic" pitchFamily="34" charset="0"/>
            </a:endParaRPr>
          </a:p>
          <a:p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bonus points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 – призовые очки</a:t>
            </a:r>
            <a:endParaRPr lang="en-US" sz="2000" b="1" dirty="0">
              <a:solidFill>
                <a:prstClr val="black"/>
              </a:solidFill>
              <a:latin typeface="Century Gothic" pitchFamily="34" charset="0"/>
            </a:endParaRPr>
          </a:p>
          <a:p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certain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 – определенный</a:t>
            </a:r>
          </a:p>
          <a:p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square -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квадратик</a:t>
            </a:r>
          </a:p>
          <a:p>
            <a:r>
              <a:rPr lang="en-US" sz="2000" b="1" u="sng" dirty="0">
                <a:solidFill>
                  <a:prstClr val="black"/>
                </a:solidFill>
                <a:latin typeface="Century Gothic" pitchFamily="34" charset="0"/>
              </a:rPr>
              <a:t>letter</a:t>
            </a: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 –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буква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16216" y="5766604"/>
            <a:ext cx="1696298" cy="492443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prstClr val="black"/>
                </a:solidFill>
                <a:latin typeface="Century Gothic" pitchFamily="34" charset="0"/>
              </a:rPr>
              <a:t>letter tiles</a:t>
            </a:r>
            <a:endParaRPr lang="ru-RU" sz="26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38228" y="5515526"/>
            <a:ext cx="1289135" cy="492443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prstClr val="black"/>
                </a:solidFill>
                <a:latin typeface="Century Gothic" pitchFamily="34" charset="0"/>
              </a:rPr>
              <a:t>square</a:t>
            </a:r>
            <a:endParaRPr lang="ru-RU" sz="26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80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0"/>
            <a:ext cx="5726248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0" dirty="0">
                <a:ln w="28575" cmpd="sng">
                  <a:solidFill>
                    <a:srgbClr val="7030A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uhaus 93" pitchFamily="82" charset="0"/>
              </a:rPr>
              <a:t>Board Games</a:t>
            </a:r>
            <a:endParaRPr lang="ru-RU" sz="7500" dirty="0">
              <a:ln w="28575" cmpd="sng">
                <a:solidFill>
                  <a:srgbClr val="7030A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12776"/>
            <a:ext cx="4520020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500" dirty="0">
                <a:solidFill>
                  <a:srgbClr val="8064A2">
                    <a:lumMod val="50000"/>
                  </a:srgbClr>
                </a:solidFill>
                <a:latin typeface="Broadway" pitchFamily="82" charset="0"/>
              </a:rPr>
              <a:t>Monopoly</a:t>
            </a:r>
            <a:endParaRPr lang="ru-RU" sz="6500" dirty="0">
              <a:solidFill>
                <a:srgbClr val="8064A2">
                  <a:lumMod val="50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2708920"/>
            <a:ext cx="4680520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prstClr val="black"/>
                </a:solidFill>
                <a:latin typeface="Century Gothic" pitchFamily="34" charset="0"/>
              </a:rPr>
              <a:t>set</a:t>
            </a: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 –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набор</a:t>
            </a:r>
          </a:p>
          <a:p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rent –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брать в аренду</a:t>
            </a:r>
          </a:p>
          <a:p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property –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имущество</a:t>
            </a:r>
            <a:endParaRPr lang="en-US" sz="2000" b="1" dirty="0">
              <a:solidFill>
                <a:prstClr val="black"/>
              </a:solidFill>
              <a:latin typeface="Century Gothic" pitchFamily="34" charset="0"/>
            </a:endParaRPr>
          </a:p>
          <a:p>
            <a:r>
              <a:rPr lang="en-US" sz="2000" b="1" u="sng" dirty="0">
                <a:solidFill>
                  <a:prstClr val="black"/>
                </a:solidFill>
                <a:latin typeface="Century Gothic" pitchFamily="34" charset="0"/>
              </a:rPr>
              <a:t>one by one </a:t>
            </a: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–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друг за другом</a:t>
            </a:r>
            <a:endParaRPr lang="en-US" sz="2000" b="1" dirty="0">
              <a:solidFill>
                <a:prstClr val="black"/>
              </a:solidFill>
              <a:latin typeface="Century Gothic" pitchFamily="34" charset="0"/>
            </a:endParaRPr>
          </a:p>
          <a:p>
            <a:r>
              <a:rPr lang="en-US" sz="2000" b="1" u="sng" dirty="0">
                <a:solidFill>
                  <a:prstClr val="black"/>
                </a:solidFill>
                <a:latin typeface="Century Gothic" pitchFamily="34" charset="0"/>
              </a:rPr>
              <a:t>run out of </a:t>
            </a: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–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исчерпывать, оставаться без…</a:t>
            </a:r>
          </a:p>
          <a:p>
            <a:r>
              <a:rPr lang="en-US" sz="2000" b="1" u="sng" dirty="0">
                <a:solidFill>
                  <a:prstClr val="black"/>
                </a:solidFill>
                <a:latin typeface="Century Gothic" pitchFamily="34" charset="0"/>
              </a:rPr>
              <a:t>left</a:t>
            </a: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 –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оставшийся</a:t>
            </a:r>
          </a:p>
          <a:p>
            <a:r>
              <a:rPr lang="en-US" sz="2000" b="1" u="sng" dirty="0">
                <a:solidFill>
                  <a:prstClr val="black"/>
                </a:solidFill>
                <a:latin typeface="Century Gothic" pitchFamily="34" charset="0"/>
              </a:rPr>
              <a:t>best-selling</a:t>
            </a: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 –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самый продаваемый</a:t>
            </a:r>
          </a:p>
          <a:p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sales – </a:t>
            </a:r>
            <a:r>
              <a:rPr lang="ru-RU" sz="2000" b="1" dirty="0">
                <a:solidFill>
                  <a:prstClr val="black"/>
                </a:solidFill>
                <a:latin typeface="Century Gothic" pitchFamily="34" charset="0"/>
              </a:rPr>
              <a:t>продажи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4959" y="6176923"/>
            <a:ext cx="22677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 Demi ITC" panose="020B0805030504020804" pitchFamily="34" charset="0"/>
              </a:rPr>
              <a:t>Ex. </a:t>
            </a:r>
            <a:r>
              <a:rPr lang="en-US" sz="28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 Demi ITC" panose="020B0805030504020804" pitchFamily="34" charset="0"/>
              </a:rPr>
              <a:t>2 </a:t>
            </a:r>
            <a:r>
              <a:rPr lang="en-US" sz="28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 Demi ITC" panose="020B0805030504020804" pitchFamily="34" charset="0"/>
              </a:rPr>
              <a:t>p. </a:t>
            </a:r>
            <a:r>
              <a:rPr lang="en-US" sz="28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 Demi ITC" panose="020B0805030504020804" pitchFamily="34" charset="0"/>
              </a:rPr>
              <a:t>61</a:t>
            </a:r>
            <a:endParaRPr lang="ru-RU" sz="2800" b="1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46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56895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Translate from Russian into English:</a:t>
            </a: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люблю домино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преуспевает в актерской игре.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Мой брат увлекается компьютерными играми.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</a:t>
            </a: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люблю играть в футбол.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интересуются биллиардом?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 папа ненавидит рыбачить.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 хорош в  математике?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252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575" y="116632"/>
            <a:ext cx="864096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Translate from Russian into English:</a:t>
            </a: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сосед по парте увлекается игрой в нарды.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люблю играть в хоккей.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Она интересуется фотографией.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он любит делать в свободное время?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Джон не любит слушать музыку.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всегда соглашается со своими родителями.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</a:t>
            </a: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Джессика никогда не спорит со своими соседями.</a:t>
            </a: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537940"/>
      </p:ext>
    </p:extLst>
  </p:cSld>
  <p:clrMapOvr>
    <a:masterClrMapping/>
  </p:clrMapOvr>
</p:sld>
</file>

<file path=ppt/theme/theme1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350</Words>
  <Application>Microsoft Office PowerPoint</Application>
  <PresentationFormat>Экран (4:3)</PresentationFormat>
  <Paragraphs>104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6_Тема Office</vt:lpstr>
      <vt:lpstr>3_Тема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 Скрынникова</dc:creator>
  <cp:lastModifiedBy>Ксения Скрынникова</cp:lastModifiedBy>
  <cp:revision>8</cp:revision>
  <dcterms:created xsi:type="dcterms:W3CDTF">2015-02-15T07:38:14Z</dcterms:created>
  <dcterms:modified xsi:type="dcterms:W3CDTF">2015-02-15T07:46:11Z</dcterms:modified>
</cp:coreProperties>
</file>