
<file path=[Content_Types].xml><?xml version="1.0" encoding="utf-8"?>
<Types xmlns="http://schemas.openxmlformats.org/package/2006/content-types">
  <Default Extension="bin" ContentType="image/unknown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5" r:id="rId7"/>
    <p:sldId id="270" r:id="rId8"/>
    <p:sldId id="264" r:id="rId9"/>
    <p:sldId id="258" r:id="rId10"/>
    <p:sldId id="268" r:id="rId11"/>
    <p:sldId id="267" r:id="rId12"/>
    <p:sldId id="271" r:id="rId13"/>
    <p:sldId id="272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B7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in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idioms4you.com/img1/hand-to-mouth-scen0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036496" cy="1368153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Aim: To find out how wisely  people of different ages spend money.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6857"/>
            <a:ext cx="9036496" cy="1296145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  <a:latin typeface="Algerian" panose="04020705040A02060702" pitchFamily="82" charset="0"/>
              </a:rPr>
              <a:t>Spend your money wisely. 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Деньги, Финансы, Богатство, Валюта">
            <a:extLst>
              <a:ext uri="{FF2B5EF4-FFF2-40B4-BE49-F238E27FC236}">
                <a16:creationId xmlns:a16="http://schemas.microsoft.com/office/drawing/2014/main" id="{25AD4890-5FDB-C5DD-790D-DEEF54D73E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29" y="3839607"/>
            <a:ext cx="3722497" cy="2829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437E74-2853-C06E-2686-1E01BF3EEE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839607"/>
            <a:ext cx="4278852" cy="282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3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9037760" cy="836612"/>
          </a:xfrm>
          <a:solidFill>
            <a:srgbClr val="FF6600"/>
          </a:solidFill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D818D1-2031-CDDC-3561-DF24436DC75E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613"/>
            <a:ext cx="9037760" cy="5905500"/>
          </a:xfrm>
        </p:spPr>
      </p:pic>
    </p:spTree>
    <p:extLst>
      <p:ext uri="{BB962C8B-B14F-4D97-AF65-F5344CB8AC3E}">
        <p14:creationId xmlns:p14="http://schemas.microsoft.com/office/powerpoint/2010/main" val="56285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408" cy="648072"/>
          </a:xfrm>
          <a:solidFill>
            <a:srgbClr val="FF66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Advice for teenagers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777E82E-62E9-4D1A-4569-4AF6DAC29AC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6029" y="3668654"/>
            <a:ext cx="8572436" cy="28803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“Individuals should spend their money more wisely, efficiently and more humanely.”</a:t>
            </a:r>
            <a:endParaRPr lang="ru-RU" sz="4000" b="1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en-US" sz="3600" b="1" dirty="0"/>
              <a:t>Larry Elder</a:t>
            </a:r>
            <a:endParaRPr lang="ru-RU" sz="3600" b="1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E075560-D977-915B-3B73-91BC67768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88335"/>
            <a:ext cx="3842943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3DAAC680-C79E-116E-A7AC-18A8DCFCCD9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64087" y="1584382"/>
            <a:ext cx="104614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358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261"/>
            <a:ext cx="9037760" cy="836612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Useful tips on how to spend money wisely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C64246-673F-A92D-B178-3C71E73FF92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7505" y="830351"/>
            <a:ext cx="8930256" cy="5837521"/>
          </a:xfrm>
        </p:spPr>
        <p:txBody>
          <a:bodyPr>
            <a:normAutofit lnSpcReduction="10000"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Create a </a:t>
            </a:r>
            <a:r>
              <a:rPr lang="en-US" sz="2800" b="1" dirty="0" err="1">
                <a:solidFill>
                  <a:srgbClr val="FF0000"/>
                </a:solidFill>
              </a:rPr>
              <a:t>budget.Organize</a:t>
            </a:r>
            <a:r>
              <a:rPr lang="en-US" sz="2800" b="1" dirty="0">
                <a:solidFill>
                  <a:srgbClr val="FF0000"/>
                </a:solidFill>
              </a:rPr>
              <a:t> your purchases by categories (food, clothing, entertainment, </a:t>
            </a:r>
            <a:r>
              <a:rPr lang="en-US" sz="2800" b="1" dirty="0" err="1">
                <a:solidFill>
                  <a:srgbClr val="FF0000"/>
                </a:solidFill>
              </a:rPr>
              <a:t>etc</a:t>
            </a:r>
            <a:r>
              <a:rPr lang="en-US" sz="2800" b="1" dirty="0">
                <a:solidFill>
                  <a:srgbClr val="FF0000"/>
                </a:solidFill>
              </a:rPr>
              <a:t>,)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Plan your purchases in advance and while you are calm and at home.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Before you make a purchase, make a shopping list. It will help you to spend money only on the things you need.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Don’t buy something just because  the price is simply reduced.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Don’t buy something on the basis of an advertisement.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Shopping while you are hungry or listening to loud music can be a bad idea if you don’t stick to your shopping list.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51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71092" cy="648072"/>
          </a:xfrm>
          <a:solidFill>
            <a:srgbClr val="FF6600"/>
          </a:solidFill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Advice for parents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146467" y="2604201"/>
            <a:ext cx="7254734" cy="13630162"/>
          </a:xfrm>
        </p:spPr>
        <p:txBody>
          <a:bodyPr>
            <a:normAutofit/>
          </a:bodyPr>
          <a:lstStyle/>
          <a:p>
            <a:pPr marL="0" indent="0">
              <a:lnSpc>
                <a:spcPts val="1920"/>
              </a:lnSpc>
              <a:buNone/>
            </a:pPr>
            <a:endParaRPr lang="ru-RU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983AD5-30FD-7CD9-B540-90B3D375D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67" y="9729"/>
            <a:ext cx="7254734" cy="5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>
            <a:extLst>
              <a:ext uri="{FF2B5EF4-FFF2-40B4-BE49-F238E27FC236}">
                <a16:creationId xmlns:a16="http://schemas.microsoft.com/office/drawing/2014/main" id="{C29F77F3-813C-0FCB-F0A6-F9FC5E820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07109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447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71092" cy="764704"/>
          </a:xfrm>
          <a:solidFill>
            <a:srgbClr val="FF6600"/>
          </a:solidFill>
        </p:spPr>
        <p:txBody>
          <a:bodyPr>
            <a:no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146466" y="908720"/>
            <a:ext cx="8924625" cy="15325643"/>
          </a:xfrm>
        </p:spPr>
        <p:txBody>
          <a:bodyPr>
            <a:normAutofit/>
          </a:bodyPr>
          <a:lstStyle/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dirty="0"/>
          </a:p>
          <a:p>
            <a:pPr marL="0" indent="0">
              <a:lnSpc>
                <a:spcPts val="1920"/>
              </a:lnSpc>
              <a:buNone/>
            </a:pPr>
            <a:endParaRPr lang="en-US" sz="4800" dirty="0">
              <a:solidFill>
                <a:srgbClr val="FF0000"/>
              </a:solidFill>
              <a:latin typeface="Algerian" panose="04020705040A02060702" pitchFamily="82" charset="0"/>
            </a:endParaRPr>
          </a:p>
          <a:p>
            <a:pPr marL="0" indent="0" algn="ctr">
              <a:lnSpc>
                <a:spcPts val="1920"/>
              </a:lnSpc>
              <a:buNone/>
            </a:pPr>
            <a:r>
              <a:rPr lang="en-US" sz="4800" dirty="0">
                <a:solidFill>
                  <a:srgbClr val="FF0000"/>
                </a:solidFill>
                <a:latin typeface="Algerian" panose="04020705040A02060702" pitchFamily="82" charset="0"/>
              </a:rPr>
              <a:t>Thank you for your work!</a:t>
            </a:r>
            <a:endParaRPr lang="ru-RU" sz="4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983AD5-30FD-7CD9-B540-90B3D375D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67" y="9729"/>
            <a:ext cx="7254734" cy="5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626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48072"/>
          </a:xfrm>
          <a:solidFill>
            <a:srgbClr val="FF6600"/>
          </a:solidFill>
        </p:spPr>
        <p:txBody>
          <a:bodyPr>
            <a:noAutofit/>
          </a:bodyPr>
          <a:lstStyle/>
          <a:p>
            <a:pPr algn="ctr"/>
            <a:r>
              <a:rPr lang="en-US" sz="4400" b="1" dirty="0">
                <a:solidFill>
                  <a:schemeClr val="tx1"/>
                </a:solidFill>
              </a:rPr>
              <a:t>What does it mean?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836712"/>
            <a:ext cx="9144000" cy="5904656"/>
          </a:xfrm>
        </p:spPr>
        <p:txBody>
          <a:bodyPr>
            <a:norm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ru-RU" dirty="0"/>
          </a:p>
        </p:txBody>
      </p:sp>
      <p:pic>
        <p:nvPicPr>
          <p:cNvPr id="6" name="Picture 2" descr="If Time Is Money, Are You Spending Yours Wisely? | Inc.com">
            <a:extLst>
              <a:ext uri="{FF2B5EF4-FFF2-40B4-BE49-F238E27FC236}">
                <a16:creationId xmlns:a16="http://schemas.microsoft.com/office/drawing/2014/main" id="{CC5FCA58-50DA-CCEA-1A4F-4A8634F11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/>
          <a:stretch/>
        </p:blipFill>
        <p:spPr bwMode="auto">
          <a:xfrm>
            <a:off x="179511" y="921658"/>
            <a:ext cx="8856985" cy="507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7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"/>
            <a:ext cx="9144000" cy="1003506"/>
          </a:xfrm>
          <a:solidFill>
            <a:srgbClr val="FF6600"/>
          </a:solidFill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836712"/>
            <a:ext cx="9144000" cy="5904656"/>
          </a:xfrm>
        </p:spPr>
        <p:txBody>
          <a:bodyPr>
            <a:normAutofit/>
          </a:bodyPr>
          <a:lstStyle/>
          <a:p>
            <a:endParaRPr lang="en-US" sz="3200" b="1" dirty="0"/>
          </a:p>
          <a:p>
            <a:endParaRPr lang="en-US" sz="3200" b="1" dirty="0"/>
          </a:p>
          <a:p>
            <a:endParaRPr lang="ru-RU" dirty="0"/>
          </a:p>
        </p:txBody>
      </p:sp>
      <p:pic>
        <p:nvPicPr>
          <p:cNvPr id="3" name="Picture 2" descr="Фраза time is money написана на доске с часами и долларовой купюрой |  Премиум Фото">
            <a:extLst>
              <a:ext uri="{FF2B5EF4-FFF2-40B4-BE49-F238E27FC236}">
                <a16:creationId xmlns:a16="http://schemas.microsoft.com/office/drawing/2014/main" id="{CD53C414-E24B-49FA-BD3C-6E0F5E209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554" y="1003507"/>
            <a:ext cx="8763933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0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English proverbs and idioms about money.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599D99-7FA6-AD20-CAA7-F178BDF69C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5256584"/>
          </a:xfrm>
        </p:spPr>
        <p:txBody>
          <a:bodyPr>
            <a:normAutofit/>
          </a:bodyPr>
          <a:lstStyle/>
          <a:p>
            <a:r>
              <a:rPr lang="en-US" sz="3200" b="1" dirty="0"/>
              <a:t>A penny saved is a  pound earned.</a:t>
            </a:r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Live from hand to mouth.</a:t>
            </a: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3C63B1-6B48-AEBD-E785-7DBA2BAB37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359" y="1772816"/>
            <a:ext cx="2728537" cy="2049961"/>
          </a:xfrm>
          <a:prstGeom prst="rect">
            <a:avLst/>
          </a:prstGeom>
        </p:spPr>
      </p:pic>
      <p:pic>
        <p:nvPicPr>
          <p:cNvPr id="3" name="Рисунок 25" descr="hand to mouth">
            <a:extLst>
              <a:ext uri="{FF2B5EF4-FFF2-40B4-BE49-F238E27FC236}">
                <a16:creationId xmlns:a16="http://schemas.microsoft.com/office/drawing/2014/main" id="{6B3AEDD9-6113-891E-E93D-BFBEB1BCC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2160" y="4078170"/>
            <a:ext cx="2782338" cy="201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47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English proverbs and idioms about money.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599D99-7FA6-AD20-CAA7-F178BDF69C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79709" cy="5039072"/>
          </a:xfrm>
        </p:spPr>
        <p:txBody>
          <a:bodyPr>
            <a:normAutofit/>
          </a:bodyPr>
          <a:lstStyle/>
          <a:p>
            <a:r>
              <a:rPr lang="en-US" sz="3200" b="1" dirty="0"/>
              <a:t>Money makes the world go round</a:t>
            </a:r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Money doesn’t grow on trees.</a:t>
            </a: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F729BA-7E56-1F21-5456-8D8143639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957" y="1124744"/>
            <a:ext cx="2376264" cy="193052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DE6BDEA-8432-66A9-8622-AA2AAA1B9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49" y="2780928"/>
            <a:ext cx="3302990" cy="210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6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English proverbs and idioms about money.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599D99-7FA6-AD20-CAA7-F178BDF69C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779709" cy="5328592"/>
          </a:xfrm>
        </p:spPr>
        <p:txBody>
          <a:bodyPr>
            <a:normAutofit/>
          </a:bodyPr>
          <a:lstStyle/>
          <a:p>
            <a:r>
              <a:rPr lang="en-US" sz="3200" b="1" dirty="0"/>
              <a:t>Money often unmakes the men who make it.</a:t>
            </a:r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b="1" dirty="0"/>
              <a:t>Money spent on brain is never spent in vain.</a:t>
            </a:r>
            <a:endParaRPr lang="ru-RU" sz="32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ABB13EF-8F1C-0E7E-CFBA-509D3BFAB7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04474"/>
            <a:ext cx="3096344" cy="20162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940B708-E16B-A85D-F0BE-34C938FBB2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532266"/>
            <a:ext cx="295232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6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792088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sz="3600" b="1" dirty="0">
                <a:solidFill>
                  <a:schemeClr val="tx1"/>
                </a:solidFill>
              </a:rPr>
              <a:t>Which of them are connected with our theme?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599D99-7FA6-AD20-CAA7-F178BDF69C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407677"/>
            <a:ext cx="8964488" cy="5328592"/>
          </a:xfrm>
        </p:spPr>
        <p:txBody>
          <a:bodyPr>
            <a:normAutofit/>
          </a:bodyPr>
          <a:lstStyle/>
          <a:p>
            <a:r>
              <a:rPr lang="en-US" sz="3400" b="1" dirty="0"/>
              <a:t>A penny saved is a pound earned.</a:t>
            </a:r>
          </a:p>
          <a:p>
            <a:r>
              <a:rPr lang="en-US" sz="3400" b="1" dirty="0"/>
              <a:t>Live from hand to mouth.</a:t>
            </a:r>
          </a:p>
          <a:p>
            <a:r>
              <a:rPr lang="en-US" sz="3400" b="1" dirty="0"/>
              <a:t>Money makes the world round.</a:t>
            </a:r>
          </a:p>
          <a:p>
            <a:r>
              <a:rPr lang="en-US" sz="3400" b="1" dirty="0"/>
              <a:t>Money doesn’t grow on trees.</a:t>
            </a:r>
          </a:p>
          <a:p>
            <a:r>
              <a:rPr lang="en-US" sz="3400" b="1" dirty="0"/>
              <a:t>Money often unmakes the men who make it.</a:t>
            </a:r>
          </a:p>
          <a:p>
            <a:r>
              <a:rPr lang="en-US" sz="3400" b="1" dirty="0"/>
              <a:t> Money spent on brain is never spent in vain.</a:t>
            </a:r>
            <a:endParaRPr lang="ru-RU" sz="3400" b="1" dirty="0"/>
          </a:p>
        </p:txBody>
      </p:sp>
    </p:spTree>
    <p:extLst>
      <p:ext uri="{BB962C8B-B14F-4D97-AF65-F5344CB8AC3E}">
        <p14:creationId xmlns:p14="http://schemas.microsoft.com/office/powerpoint/2010/main" val="173830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48072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New English proverb about money.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0599D99-7FA6-AD20-CAA7-F178BDF69CA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4751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endParaRPr lang="en-US" sz="3200" b="1" dirty="0"/>
          </a:p>
          <a:p>
            <a:pPr marL="0" indent="0">
              <a:buNone/>
            </a:pP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D53090-52D8-25ED-C774-C6A7A8AB6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57250"/>
            <a:ext cx="8784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02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48072"/>
          </a:xfrm>
          <a:solidFill>
            <a:srgbClr val="FF66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Match the words in two columns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2C85AAC1-174A-42FB-7B32-D6CB42BF171E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15476970"/>
              </p:ext>
            </p:extLst>
          </p:nvPr>
        </p:nvGraphicFramePr>
        <p:xfrm>
          <a:off x="193871" y="1052736"/>
          <a:ext cx="8833852" cy="5602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404">
                  <a:extLst>
                    <a:ext uri="{9D8B030D-6E8A-4147-A177-3AD203B41FA5}">
                      <a16:colId xmlns:a16="http://schemas.microsoft.com/office/drawing/2014/main" val="3115648891"/>
                    </a:ext>
                  </a:extLst>
                </a:gridCol>
                <a:gridCol w="6362448">
                  <a:extLst>
                    <a:ext uri="{9D8B030D-6E8A-4147-A177-3AD203B41FA5}">
                      <a16:colId xmlns:a16="http://schemas.microsoft.com/office/drawing/2014/main" val="1129681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>
                          <a:solidFill>
                            <a:srgbClr val="FF0000"/>
                          </a:solidFill>
                        </a:rPr>
                        <a:t>Coin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ready money.</a:t>
                      </a:r>
                      <a:endParaRPr lang="ru-RU" sz="32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1277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rgbClr val="FF0000"/>
                          </a:solidFill>
                        </a:rPr>
                        <a:t>Banknote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a plastic card used to take money from the bank account.</a:t>
                      </a:r>
                      <a:endParaRPr lang="ru-RU" sz="32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0782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rgbClr val="FF0000"/>
                          </a:solidFill>
                        </a:rPr>
                        <a:t>Cash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a small metal disk of different size and price.</a:t>
                      </a:r>
                      <a:endParaRPr lang="ru-RU" sz="32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4096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rgbClr val="FF0000"/>
                          </a:solidFill>
                        </a:rPr>
                        <a:t>Credit card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a piece of paper showing some value.</a:t>
                      </a:r>
                      <a:endParaRPr lang="ru-RU" sz="32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8186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rgbClr val="FF0000"/>
                          </a:solidFill>
                        </a:rPr>
                        <a:t>Cheque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3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changing one thing for another without money.</a:t>
                      </a:r>
                      <a:endParaRPr lang="ru-RU" sz="32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5658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>
                          <a:solidFill>
                            <a:srgbClr val="FF0000"/>
                          </a:solidFill>
                        </a:rPr>
                        <a:t>Barter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8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 a note – book in which we write the sum of money to take from the bank.</a:t>
                      </a:r>
                      <a:endParaRPr lang="ru-RU" sz="28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9572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75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999</TotalTime>
  <Words>371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Algerian</vt:lpstr>
      <vt:lpstr>Calibri</vt:lpstr>
      <vt:lpstr>Cambria</vt:lpstr>
      <vt:lpstr>Franklin Gothic Book</vt:lpstr>
      <vt:lpstr>Perpetua</vt:lpstr>
      <vt:lpstr>Times New Roman</vt:lpstr>
      <vt:lpstr>Wingdings 2</vt:lpstr>
      <vt:lpstr>Справедливость</vt:lpstr>
      <vt:lpstr>Spend your money wisely. </vt:lpstr>
      <vt:lpstr>What does it mean?</vt:lpstr>
      <vt:lpstr>Презентация PowerPoint</vt:lpstr>
      <vt:lpstr> English proverbs and idioms about money.</vt:lpstr>
      <vt:lpstr> English proverbs and idioms about money.</vt:lpstr>
      <vt:lpstr> English proverbs and idioms about money.</vt:lpstr>
      <vt:lpstr> Which of them are connected with our theme?</vt:lpstr>
      <vt:lpstr>New English proverb about money.</vt:lpstr>
      <vt:lpstr>Match the words in two columns</vt:lpstr>
      <vt:lpstr>Презентация PowerPoint</vt:lpstr>
      <vt:lpstr>Advice for teenagers</vt:lpstr>
      <vt:lpstr>Useful tips on how to spend money wisely</vt:lpstr>
      <vt:lpstr>Advice for parents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object</dc:title>
  <dc:creator>Катерина</dc:creator>
  <cp:lastModifiedBy>DNS</cp:lastModifiedBy>
  <cp:revision>33</cp:revision>
  <dcterms:created xsi:type="dcterms:W3CDTF">2017-02-15T16:18:37Z</dcterms:created>
  <dcterms:modified xsi:type="dcterms:W3CDTF">2023-12-10T11:18:13Z</dcterms:modified>
</cp:coreProperties>
</file>