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62" r:id="rId2"/>
    <p:sldId id="256" r:id="rId3"/>
    <p:sldId id="315" r:id="rId4"/>
    <p:sldId id="316" r:id="rId5"/>
    <p:sldId id="339" r:id="rId6"/>
    <p:sldId id="257" r:id="rId7"/>
    <p:sldId id="340" r:id="rId8"/>
    <p:sldId id="319" r:id="rId9"/>
    <p:sldId id="320" r:id="rId10"/>
    <p:sldId id="325" r:id="rId11"/>
    <p:sldId id="326" r:id="rId12"/>
    <p:sldId id="341" r:id="rId13"/>
    <p:sldId id="300" r:id="rId14"/>
    <p:sldId id="330" r:id="rId15"/>
    <p:sldId id="342" r:id="rId16"/>
    <p:sldId id="269" r:id="rId17"/>
    <p:sldId id="327" r:id="rId18"/>
    <p:sldId id="328" r:id="rId19"/>
    <p:sldId id="329" r:id="rId20"/>
    <p:sldId id="331" r:id="rId21"/>
    <p:sldId id="332" r:id="rId22"/>
    <p:sldId id="343" r:id="rId23"/>
    <p:sldId id="335" r:id="rId24"/>
    <p:sldId id="346" r:id="rId25"/>
    <p:sldId id="333" r:id="rId26"/>
    <p:sldId id="334" r:id="rId27"/>
    <p:sldId id="345" r:id="rId28"/>
    <p:sldId id="303" r:id="rId29"/>
    <p:sldId id="337" r:id="rId30"/>
    <p:sldId id="336" r:id="rId31"/>
    <p:sldId id="344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14" autoAdjust="0"/>
    <p:restoredTop sz="93759" autoAdjust="0"/>
  </p:normalViewPr>
  <p:slideViewPr>
    <p:cSldViewPr>
      <p:cViewPr varScale="1">
        <p:scale>
          <a:sx n="54" d="100"/>
          <a:sy n="54" d="100"/>
        </p:scale>
        <p:origin x="14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1FB3D-3E36-4C2F-880C-6D0E50E3FB38}" type="datetimeFigureOut">
              <a:rPr lang="ru-RU" smtClean="0"/>
              <a:pPr/>
              <a:t>08.08.2024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54779A-4C58-453A-B800-007290C253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466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57E66-CAA3-4EC7-8A88-DD36F5FADAF2}" type="datetimeFigureOut">
              <a:rPr lang="ru-RU" smtClean="0"/>
              <a:pPr/>
              <a:t>08.08.2024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F0121-7E58-4DBE-8895-11FE875CD6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57E66-CAA3-4EC7-8A88-DD36F5FADAF2}" type="datetimeFigureOut">
              <a:rPr lang="ru-RU" smtClean="0"/>
              <a:pPr/>
              <a:t>08.08.2024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F0121-7E58-4DBE-8895-11FE875CD6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57E66-CAA3-4EC7-8A88-DD36F5FADAF2}" type="datetimeFigureOut">
              <a:rPr lang="ru-RU" smtClean="0"/>
              <a:pPr/>
              <a:t>08.08.2024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F0121-7E58-4DBE-8895-11FE875CD6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57E66-CAA3-4EC7-8A88-DD36F5FADAF2}" type="datetimeFigureOut">
              <a:rPr lang="ru-RU" smtClean="0"/>
              <a:pPr/>
              <a:t>08.08.2024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F0121-7E58-4DBE-8895-11FE875CD6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57E66-CAA3-4EC7-8A88-DD36F5FADAF2}" type="datetimeFigureOut">
              <a:rPr lang="ru-RU" smtClean="0"/>
              <a:pPr/>
              <a:t>08.08.2024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F0121-7E58-4DBE-8895-11FE875CD6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57E66-CAA3-4EC7-8A88-DD36F5FADAF2}" type="datetimeFigureOut">
              <a:rPr lang="ru-RU" smtClean="0"/>
              <a:pPr/>
              <a:t>08.08.2024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F0121-7E58-4DBE-8895-11FE875CD6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57E66-CAA3-4EC7-8A88-DD36F5FADAF2}" type="datetimeFigureOut">
              <a:rPr lang="ru-RU" smtClean="0"/>
              <a:pPr/>
              <a:t>08.08.2024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F0121-7E58-4DBE-8895-11FE875CD6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57E66-CAA3-4EC7-8A88-DD36F5FADAF2}" type="datetimeFigureOut">
              <a:rPr lang="ru-RU" smtClean="0"/>
              <a:pPr/>
              <a:t>08.08.2024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F0121-7E58-4DBE-8895-11FE875CD6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57E66-CAA3-4EC7-8A88-DD36F5FADAF2}" type="datetimeFigureOut">
              <a:rPr lang="ru-RU" smtClean="0"/>
              <a:pPr/>
              <a:t>08.08.2024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F0121-7E58-4DBE-8895-11FE875CD6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57E66-CAA3-4EC7-8A88-DD36F5FADAF2}" type="datetimeFigureOut">
              <a:rPr lang="ru-RU" smtClean="0"/>
              <a:pPr/>
              <a:t>08.08.2024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F0121-7E58-4DBE-8895-11FE875CD6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57E66-CAA3-4EC7-8A88-DD36F5FADAF2}" type="datetimeFigureOut">
              <a:rPr lang="ru-RU" smtClean="0"/>
              <a:pPr/>
              <a:t>08.08.2024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F0121-7E58-4DBE-8895-11FE875CD6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chemeClr val="accent4">
                <a:lumMod val="60000"/>
                <a:lumOff val="4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B57E66-CAA3-4EC7-8A88-DD36F5FADAF2}" type="datetimeFigureOut">
              <a:rPr lang="ru-RU" smtClean="0"/>
              <a:pPr/>
              <a:t>08.08.2024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DF0121-7E58-4DBE-8895-11FE875CD66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gif"/><Relationship Id="rId4" Type="http://schemas.openxmlformats.org/officeDocument/2006/relationships/image" Target="../media/image20.png"/><Relationship Id="rId9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4.pn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14.png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://diplomat.moy.su/0_f938d_5fa1150a_orig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92275" y="1608138"/>
            <a:ext cx="5654675" cy="524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792007" y="188640"/>
            <a:ext cx="5472973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6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kumimoji="0" lang="en-US" sz="6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ello, children </a:t>
            </a:r>
            <a:endParaRPr kumimoji="0" lang="en-US" sz="8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 descr="https://ds03.infourok.ru/uploads/ex/008f/00046d5e-9f0cefdd/img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0" name="AutoShape 6" descr="https://t4.ftcdn.net/jpg/00/58/90/01/500_F_58900106_qxpiaRu59l1i8RpMRCanJNLG6BDpZ8F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55576" y="332656"/>
            <a:ext cx="9240960" cy="5189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48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Take a        or take a       ,</a:t>
            </a:r>
            <a:endParaRPr lang="ru-RU" sz="48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48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Take a        or take a       ,</a:t>
            </a:r>
            <a:endParaRPr lang="ru-RU" sz="48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48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Take a        , take a         ,</a:t>
            </a:r>
            <a:endParaRPr lang="ru-RU" sz="48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48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Maybe near or maybe far,</a:t>
            </a:r>
            <a:endParaRPr lang="ru-RU" sz="48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48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Take a       to the       ,</a:t>
            </a:r>
            <a:endParaRPr lang="ru-RU" sz="48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48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But be sure to come back soon.</a:t>
            </a:r>
            <a:endParaRPr lang="ru-RU" sz="48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5" name="Picture 2" descr="http://andrey-eltsov.ru/wp-content/uploads/2017/02/DetiVPoezdke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292" y="332656"/>
            <a:ext cx="1026968" cy="764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du7.slutsk.edu.by/be/sm_full.aspx?guid=857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86598"/>
            <a:ext cx="918675" cy="712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&quot;картинки детские лодка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1740" y="1269678"/>
            <a:ext cx="648072" cy="678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ds04.infourok.ru/uploads/ex/0acc/0003db5b-e803f2dd/hello_html_4802a299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5815" y="1269678"/>
            <a:ext cx="922972" cy="678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артинки по запросу &quot;картинки детские такси&quot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292" y="2120098"/>
            <a:ext cx="1142957" cy="642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s://i.pinimg.com/originals/e8/25/53/e82553daa1f938c822038a09d3f2dbc7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1413" y="1947780"/>
            <a:ext cx="1218034" cy="103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10" descr="Картинки по запросу &quot;картинки детские ракета&quot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8" name="Picture 14" descr="Картинки по запросу &quot;картинки детские ракета&quot;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051438" y="3778413"/>
            <a:ext cx="828374" cy="746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Картинки по запросу &quot;картинки детские луна&quot;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676620"/>
            <a:ext cx="866702" cy="866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37415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[ə:] - 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journey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 descr="plane.jpg"/>
          <p:cNvPicPr>
            <a:picLocks noGrp="1" noChangeAspect="1"/>
          </p:cNvPicPr>
          <p:nvPr>
            <p:ph idx="1"/>
          </p:nvPr>
        </p:nvPicPr>
        <p:blipFill>
          <a:blip r:embed="rId4" cstate="screen"/>
          <a:stretch>
            <a:fillRect/>
          </a:stretch>
        </p:blipFill>
        <p:spPr>
          <a:xfrm>
            <a:off x="967636" y="1124744"/>
            <a:ext cx="7924844" cy="5673603"/>
          </a:xfrm>
          <a:prstGeom prst="rect">
            <a:avLst/>
          </a:prstGeom>
        </p:spPr>
      </p:pic>
      <p:pic>
        <p:nvPicPr>
          <p:cNvPr id="5" name="самолет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3528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791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29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  <a:latin typeface="Showcard Gothic" panose="04020904020102020604" pitchFamily="82" charset="0"/>
              </a:rPr>
              <a:t>Magic Word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076" name="Picture 4" descr="https://ds02.infourok.ru/uploads/ex/11f5/0002967c-176eaa3f/img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2629" y="1844824"/>
            <a:ext cx="5760640" cy="4708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475656" y="1916831"/>
            <a:ext cx="3168352" cy="3240361"/>
          </a:xfrm>
        </p:spPr>
        <p:txBody>
          <a:bodyPr/>
          <a:lstStyle/>
          <a:p>
            <a:pPr algn="ctr"/>
            <a:endParaRPr lang="ru-RU" dirty="0"/>
          </a:p>
        </p:txBody>
      </p:sp>
      <p:pic>
        <p:nvPicPr>
          <p:cNvPr id="3078" name="Picture 6" descr="https://i.pinimg.com/736x/d5/bb/bf/d5bbbf317719a60e3a23162f2fe1bb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3605"/>
            <a:ext cx="2353117" cy="2752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0068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2417577"/>
              </p:ext>
            </p:extLst>
          </p:nvPr>
        </p:nvGraphicFramePr>
        <p:xfrm>
          <a:off x="755576" y="1556792"/>
          <a:ext cx="7776864" cy="3024336"/>
        </p:xfrm>
        <a:graphic>
          <a:graphicData uri="http://schemas.openxmlformats.org/drawingml/2006/table">
            <a:tbl>
              <a:tblPr/>
              <a:tblGrid>
                <a:gridCol w="1943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35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448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448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voyage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wind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feel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miss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catch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perhaps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change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journey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0811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strong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through</a:t>
                      </a:r>
                      <a:endParaRPr lang="ru-RU" sz="24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tired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ugly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9459" name="AutoShape 3" descr="https://i.ytimg.com/vi/s3GJd3ZBZfo/maxresdefaul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764411" y="404664"/>
            <a:ext cx="40687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  <a:latin typeface="Showcard Gothic" panose="04020904020102020604" pitchFamily="82" charset="0"/>
              </a:rPr>
              <a:t>Hidden Words</a:t>
            </a:r>
            <a:endParaRPr lang="ru-RU" sz="4000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55576" y="1556792"/>
            <a:ext cx="1944216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latin typeface="Georgia" pitchFamily="18" charset="0"/>
              </a:rPr>
              <a:t>1</a:t>
            </a:r>
            <a:endParaRPr lang="ru-RU" sz="4000" dirty="0">
              <a:latin typeface="Georgia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685440" y="1556792"/>
            <a:ext cx="1944216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Georgia" pitchFamily="18" charset="0"/>
              </a:rPr>
              <a:t>2</a:t>
            </a:r>
            <a:endParaRPr lang="ru-RU" sz="3600" dirty="0">
              <a:latin typeface="Georgia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639610" y="1567117"/>
            <a:ext cx="1944216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Georgia" pitchFamily="18" charset="0"/>
              </a:rPr>
              <a:t>3</a:t>
            </a:r>
            <a:endParaRPr lang="ru-RU" sz="3600" dirty="0">
              <a:latin typeface="Georgia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579220" y="1567117"/>
            <a:ext cx="1944216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Georgia" pitchFamily="18" charset="0"/>
              </a:rPr>
              <a:t>4</a:t>
            </a:r>
            <a:endParaRPr lang="ru-RU" sz="3600" dirty="0">
              <a:latin typeface="Georgia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55576" y="2564904"/>
            <a:ext cx="1944216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Georgia" pitchFamily="18" charset="0"/>
              </a:rPr>
              <a:t>5</a:t>
            </a:r>
            <a:endParaRPr lang="ru-RU" sz="3600" dirty="0">
              <a:latin typeface="Georgia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699792" y="2564904"/>
            <a:ext cx="1944216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Georgia" pitchFamily="18" charset="0"/>
              </a:rPr>
              <a:t>6</a:t>
            </a:r>
            <a:endParaRPr lang="ru-RU" sz="3600" dirty="0">
              <a:latin typeface="Georgia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653012" y="2554579"/>
            <a:ext cx="1944216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Georgia" pitchFamily="18" charset="0"/>
              </a:rPr>
              <a:t>7</a:t>
            </a:r>
            <a:endParaRPr lang="ru-RU" sz="3600" dirty="0">
              <a:latin typeface="Georgia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588224" y="2564904"/>
            <a:ext cx="1944216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Georgia" pitchFamily="18" charset="0"/>
              </a:rPr>
              <a:t>8</a:t>
            </a:r>
            <a:endParaRPr lang="ru-RU" sz="3600" dirty="0">
              <a:latin typeface="Georgia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55576" y="3573016"/>
            <a:ext cx="1944216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Georgia" pitchFamily="18" charset="0"/>
              </a:rPr>
              <a:t>9</a:t>
            </a:r>
            <a:endParaRPr lang="ru-RU" sz="3600" dirty="0">
              <a:latin typeface="Georgia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685440" y="3573016"/>
            <a:ext cx="1944216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Georgia" pitchFamily="18" charset="0"/>
              </a:rPr>
              <a:t>10</a:t>
            </a:r>
            <a:endParaRPr lang="ru-RU" sz="3600" dirty="0">
              <a:latin typeface="Georgia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647209" y="3562691"/>
            <a:ext cx="1944216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Georgia" pitchFamily="18" charset="0"/>
              </a:rPr>
              <a:t>11</a:t>
            </a:r>
            <a:endParaRPr lang="ru-RU" sz="3600" dirty="0">
              <a:latin typeface="Georgia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588224" y="3573016"/>
            <a:ext cx="1944216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Georgia" pitchFamily="18" charset="0"/>
              </a:rPr>
              <a:t>1</a:t>
            </a:r>
            <a:r>
              <a:rPr lang="ru-RU" sz="3600" dirty="0">
                <a:latin typeface="Georgia" pitchFamily="18" charset="0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4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 ʤ ] - 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change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 descr="car.jpg"/>
          <p:cNvPicPr>
            <a:picLocks noGrp="1" noChangeAspect="1"/>
          </p:cNvPicPr>
          <p:nvPr>
            <p:ph idx="1"/>
          </p:nvPr>
        </p:nvPicPr>
        <p:blipFill>
          <a:blip r:embed="rId4" cstate="screen"/>
          <a:stretch>
            <a:fillRect/>
          </a:stretch>
        </p:blipFill>
        <p:spPr>
          <a:xfrm>
            <a:off x="1043607" y="1255324"/>
            <a:ext cx="7474603" cy="5414036"/>
          </a:xfrm>
          <a:prstGeom prst="rect">
            <a:avLst/>
          </a:prstGeom>
        </p:spPr>
      </p:pic>
      <p:pic>
        <p:nvPicPr>
          <p:cNvPr id="5" name="автомобиль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82619" y="60597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53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7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>
                <a:solidFill>
                  <a:srgbClr val="FF0000"/>
                </a:solidFill>
                <a:latin typeface="Showcard Gothic" panose="04020904020102020604" pitchFamily="82" charset="0"/>
              </a:rPr>
              <a:t>Magic Grammar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100" name="Picture 4" descr="https://ds05.infourok.ru/uploads/ex/01df/0006918e-8f05670b/hello_html_m51b6ea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08263"/>
            <a:ext cx="4032448" cy="4963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yt3.ggpht.com/a/AGF-l7_i5Qzp_s6LIGyVTMJjYyinVYm4tRkXYBJfag=s900-c-k-c0xffffffff-no-rj-m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6420" y="9972"/>
            <a:ext cx="3131840" cy="3058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engfairy.com/wp-content/uploads/2017/04/8-W7nsVoziY-e149285882932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573016"/>
            <a:ext cx="3384376" cy="2798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2110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23528" y="1384612"/>
            <a:ext cx="8100392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179512" y="1281536"/>
            <a:ext cx="8640960" cy="7786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Have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/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has to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вынужден в силу обстоятельств, приходится, нет выбора.</a:t>
            </a:r>
            <a:endParaRPr lang="en-US" sz="28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Must</a:t>
            </a: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–должен ( с точки зрения говорящего).</a:t>
            </a:r>
            <a:endParaRPr kumimoji="0" 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В отрицательных предложениях глагол </a:t>
            </a:r>
            <a:r>
              <a:rPr lang="ru-RU" sz="2800" dirty="0" err="1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have</a:t>
            </a:r>
            <a:r>
              <a:rPr lang="ru-RU" sz="2800" dirty="0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to</a:t>
            </a:r>
            <a:r>
              <a:rPr lang="ru-RU" sz="2800" dirty="0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имеет форму </a:t>
            </a:r>
            <a:r>
              <a:rPr lang="ru-RU" sz="2800" dirty="0" err="1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don`t</a:t>
            </a:r>
            <a:r>
              <a:rPr lang="ru-RU" sz="2800" dirty="0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have</a:t>
            </a:r>
            <a:r>
              <a:rPr lang="ru-RU" sz="2800" dirty="0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to</a:t>
            </a:r>
            <a:r>
              <a:rPr lang="ru-RU" sz="2800" dirty="0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/</a:t>
            </a:r>
            <a:r>
              <a:rPr lang="en-US" sz="2800" dirty="0" err="1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doesn</a:t>
            </a:r>
            <a:r>
              <a:rPr lang="ru-RU" sz="2800" dirty="0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`</a:t>
            </a:r>
            <a:r>
              <a:rPr lang="en-US" sz="2800" dirty="0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t have to</a:t>
            </a:r>
            <a:r>
              <a:rPr lang="ru-RU" sz="2800" dirty="0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 – не нужно, нет необходимости (но выбор за тобой).</a:t>
            </a:r>
            <a:endParaRPr lang="en-US" sz="2800" dirty="0"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en-US" sz="2800" dirty="0"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Глагол </a:t>
            </a:r>
            <a:r>
              <a:rPr lang="en-US" sz="2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must</a:t>
            </a:r>
            <a:r>
              <a:rPr lang="ru-RU" sz="2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имеет форму </a:t>
            </a:r>
            <a:r>
              <a:rPr lang="en-US" sz="2800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mustn</a:t>
            </a:r>
            <a:r>
              <a:rPr lang="ru-RU" sz="2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`</a:t>
            </a:r>
            <a:r>
              <a:rPr lang="en-US" sz="2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 </a:t>
            </a:r>
            <a:r>
              <a:rPr lang="ru-RU" sz="28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строгий запрет, ни в коем случае нельзя.</a:t>
            </a:r>
            <a:endParaRPr lang="en-US" sz="28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en-US" sz="2800" dirty="0"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9796" y="566514"/>
            <a:ext cx="7772400" cy="1362075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FF0000"/>
                </a:solidFill>
                <a:latin typeface="Showcard Gothic" panose="04020904020102020604" pitchFamily="82" charset="0"/>
              </a:rPr>
              <a:t>Modal verbs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5076056" y="624880"/>
            <a:ext cx="3384376" cy="158417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TO</a:t>
            </a:r>
          </a:p>
          <a:p>
            <a:pPr algn="ctr"/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HAS TO</a:t>
            </a:r>
            <a:endParaRPr lang="ru-RU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778372" y="624880"/>
            <a:ext cx="3528392" cy="158417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MUST</a:t>
            </a:r>
            <a:endParaRPr lang="ru-RU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78372" y="2706824"/>
            <a:ext cx="3528392" cy="158417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ДОЛЖЕН</a:t>
            </a:r>
          </a:p>
        </p:txBody>
      </p:sp>
      <p:sp>
        <p:nvSpPr>
          <p:cNvPr id="8" name="Овал 7"/>
          <p:cNvSpPr/>
          <p:nvPr/>
        </p:nvSpPr>
        <p:spPr>
          <a:xfrm>
            <a:off x="5076056" y="2706824"/>
            <a:ext cx="3384376" cy="158417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ВЫНУЖДЕН</a:t>
            </a:r>
          </a:p>
        </p:txBody>
      </p:sp>
      <p:sp>
        <p:nvSpPr>
          <p:cNvPr id="9" name="Овал 8"/>
          <p:cNvSpPr/>
          <p:nvPr/>
        </p:nvSpPr>
        <p:spPr>
          <a:xfrm>
            <a:off x="778372" y="4788768"/>
            <a:ext cx="3528392" cy="158417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MUSTN’T</a:t>
            </a:r>
            <a:endParaRPr lang="ru-RU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076056" y="4788768"/>
            <a:ext cx="3384376" cy="158417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DON’T HAVE TO</a:t>
            </a:r>
          </a:p>
          <a:p>
            <a:pPr algn="ctr"/>
            <a:r>
              <a:rPr lang="en-US" sz="1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DOESN’T HAVE TO</a:t>
            </a:r>
            <a:endParaRPr lang="ru-RU" sz="19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39814" y="5364832"/>
            <a:ext cx="432048" cy="43204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12" name="Овал 11"/>
          <p:cNvSpPr/>
          <p:nvPr/>
        </p:nvSpPr>
        <p:spPr>
          <a:xfrm>
            <a:off x="4509580" y="5364832"/>
            <a:ext cx="432048" cy="43204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ru-RU" sz="4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Прямая со стрелкой 13"/>
          <p:cNvCxnSpPr>
            <a:stCxn id="5" idx="4"/>
            <a:endCxn id="7" idx="0"/>
          </p:cNvCxnSpPr>
          <p:nvPr/>
        </p:nvCxnSpPr>
        <p:spPr>
          <a:xfrm>
            <a:off x="2542568" y="2209056"/>
            <a:ext cx="0" cy="497768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139814" y="3282888"/>
            <a:ext cx="432048" cy="43204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endParaRPr lang="ru-RU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475386" y="3282888"/>
            <a:ext cx="432048" cy="43204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endParaRPr lang="ru-RU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6786919" y="2209056"/>
            <a:ext cx="0" cy="497768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6786919" y="4291000"/>
            <a:ext cx="0" cy="497768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2546375" y="4291000"/>
            <a:ext cx="0" cy="497768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Овал 19"/>
          <p:cNvSpPr/>
          <p:nvPr/>
        </p:nvSpPr>
        <p:spPr>
          <a:xfrm>
            <a:off x="177702" y="1200944"/>
            <a:ext cx="432048" cy="43204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lang="ru-RU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4482970" y="1200944"/>
            <a:ext cx="432048" cy="43204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endParaRPr lang="ru-RU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27624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76673"/>
            <a:ext cx="7772400" cy="1008112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FF0000"/>
                </a:solidFill>
                <a:latin typeface="Showcard Gothic" panose="04020904020102020604" pitchFamily="82" charset="0"/>
                <a:cs typeface="Arial" panose="020B0604020202020204" pitchFamily="34" charset="0"/>
              </a:rPr>
              <a:t>Find mistakes</a:t>
            </a:r>
            <a:endParaRPr lang="ru-RU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196752"/>
            <a:ext cx="7772400" cy="4464496"/>
          </a:xfrm>
        </p:spPr>
        <p:txBody>
          <a:bodyPr>
            <a:norm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She is very rich. She </a:t>
            </a:r>
            <a:r>
              <a:rPr lang="en-US" sz="2800" b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don’t have to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go to work. 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the traffic light is red, </a:t>
            </a:r>
            <a:r>
              <a:rPr lang="en-US" sz="2800" b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mustn’t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cross the street.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pupils </a:t>
            </a:r>
            <a:r>
              <a:rPr lang="en-US" sz="2800" b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to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come to school in time.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Father has just worked in the garden. He </a:t>
            </a:r>
            <a:r>
              <a:rPr lang="en-US" sz="2800" b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must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wash his hands.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25194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76673"/>
            <a:ext cx="7772400" cy="1008112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FF0000"/>
                </a:solidFill>
                <a:latin typeface="Showcard Gothic" panose="04020904020102020604" pitchFamily="82" charset="0"/>
                <a:cs typeface="Arial" panose="020B0604020202020204" pitchFamily="34" charset="0"/>
              </a:rPr>
              <a:t>Find mistakes</a:t>
            </a:r>
            <a:endParaRPr lang="ru-RU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196752"/>
            <a:ext cx="7772400" cy="4464496"/>
          </a:xfrm>
        </p:spPr>
        <p:txBody>
          <a:bodyPr>
            <a:norm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She is very rich. She </a:t>
            </a:r>
            <a:r>
              <a:rPr lang="en-US" sz="28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doesn’t have to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 to work. 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the traffic light is red, </a:t>
            </a:r>
            <a:r>
              <a:rPr lang="en-US" sz="2800" b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mustn’t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cross the street.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pupils </a:t>
            </a:r>
            <a:r>
              <a:rPr lang="en-US" sz="2800" b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to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come to school in time.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Father has just worked in the garden. He </a:t>
            </a:r>
            <a:r>
              <a:rPr lang="en-US" sz="28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has to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wash his hands.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90811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8640960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US" u="sng" dirty="0">
                <a:latin typeface="Showcard Gothic" panose="04020904020102020604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solidFill>
                  <a:srgbClr val="FF0000"/>
                </a:solidFill>
                <a:latin typeface="Showcard Gothic" panose="04020904020102020604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“Find the key word!”</a:t>
            </a:r>
            <a:endParaRPr lang="ru-RU" sz="32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3944" y="1196752"/>
            <a:ext cx="8366528" cy="53272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en-US" sz="3200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through train is comfortable.</a:t>
            </a:r>
            <a:endParaRPr lang="ru-RU" sz="3200" b="1" dirty="0">
              <a:solidFill>
                <a:schemeClr val="tx2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train is faster than a plane.</a:t>
            </a:r>
            <a:endParaRPr lang="ru-RU" sz="3200" b="1" dirty="0">
              <a:solidFill>
                <a:schemeClr val="tx2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You can’t travel by train without a ticket.</a:t>
            </a:r>
            <a:endParaRPr lang="ru-RU" sz="3200" b="1" dirty="0">
              <a:solidFill>
                <a:schemeClr val="tx2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We can buy a ticket in the ticket office.</a:t>
            </a:r>
            <a:endParaRPr lang="ru-RU" sz="3200" b="1" dirty="0">
              <a:solidFill>
                <a:schemeClr val="tx2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Paris is in Russia.</a:t>
            </a:r>
            <a:endParaRPr lang="ru-RU" sz="3200" b="1" dirty="0">
              <a:solidFill>
                <a:schemeClr val="tx2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Disneyland is very large and people travel </a:t>
            </a:r>
            <a:r>
              <a:rPr lang="ru-RU" sz="3200" b="1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by train there.</a:t>
            </a:r>
            <a:endParaRPr lang="ru-RU" sz="3200" b="1" dirty="0">
              <a:solidFill>
                <a:schemeClr val="tx2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There is one railway station in Moscow.</a:t>
            </a:r>
            <a:endParaRPr lang="ru-RU" sz="3200" b="1" dirty="0">
              <a:solidFill>
                <a:schemeClr val="tx2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bus is more comfortable than a bike.</a:t>
            </a:r>
            <a:endParaRPr lang="ru-RU" sz="3200" b="1" dirty="0">
              <a:solidFill>
                <a:schemeClr val="tx2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L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Travelling by plane is the most expensive</a:t>
            </a:r>
            <a:r>
              <a:rPr lang="ru-RU" sz="3200" b="1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32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  <a:latin typeface="Showcard Gothic" panose="04020904020102020604" pitchFamily="82" charset="0"/>
              </a:rPr>
              <a:t>Irregular verbs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170584" cy="4525963"/>
          </a:xfrm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Fly</a:t>
            </a:r>
          </a:p>
          <a:p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Find</a:t>
            </a:r>
          </a:p>
          <a:p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Steal</a:t>
            </a:r>
          </a:p>
          <a:p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Shake</a:t>
            </a:r>
          </a:p>
          <a:p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Forget</a:t>
            </a:r>
          </a:p>
          <a:p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Feel</a:t>
            </a:r>
          </a:p>
          <a:p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Catch</a:t>
            </a:r>
          </a:p>
          <a:p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3347864" y="1600200"/>
            <a:ext cx="5338936" cy="4525963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flew			flown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found		found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stole			stolen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shook		shaken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forgot		forgotten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felt			felt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caught		caught</a:t>
            </a:r>
            <a:r>
              <a:rPr lang="en-US" dirty="0"/>
              <a:t>	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1132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[</a:t>
            </a:r>
            <a:r>
              <a:rPr lang="ru-RU" b="1" dirty="0" err="1">
                <a:solidFill>
                  <a:srgbClr val="FF0000"/>
                </a:solidFill>
              </a:rPr>
              <a:t>ɔı</a:t>
            </a:r>
            <a:r>
              <a:rPr lang="ru-RU" b="1" dirty="0">
                <a:solidFill>
                  <a:srgbClr val="FF0000"/>
                </a:solidFill>
              </a:rPr>
              <a:t>] - </a:t>
            </a:r>
            <a:r>
              <a:rPr lang="en-US" b="1" dirty="0">
                <a:solidFill>
                  <a:srgbClr val="FF0000"/>
                </a:solidFill>
                <a:latin typeface="Showcard Gothic" panose="04020904020102020604" pitchFamily="82" charset="0"/>
              </a:rPr>
              <a:t>voyage </a:t>
            </a:r>
            <a:br>
              <a:rPr lang="ru-RU" b="1" dirty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8" name="Объект 7" descr="1920x1080_616094_[www.ArtFile.ru].jpg"/>
          <p:cNvPicPr>
            <a:picLocks noGrp="1" noChangeAspect="1"/>
          </p:cNvPicPr>
          <p:nvPr>
            <p:ph idx="1"/>
          </p:nvPr>
        </p:nvPicPr>
        <p:blipFill>
          <a:blip r:embed="rId4" cstate="email"/>
          <a:stretch>
            <a:fillRect/>
          </a:stretch>
        </p:blipFill>
        <p:spPr>
          <a:xfrm>
            <a:off x="152401" y="1124744"/>
            <a:ext cx="8836816" cy="5040560"/>
          </a:xfrm>
          <a:prstGeom prst="rect">
            <a:avLst/>
          </a:prstGeom>
        </p:spPr>
      </p:pic>
      <p:pic>
        <p:nvPicPr>
          <p:cNvPr id="9" name="корабль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2400" y="61653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242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24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  <a:latin typeface="Showcard Gothic" panose="04020904020102020604" pitchFamily="82" charset="0"/>
              </a:rPr>
              <a:t>Magic Talk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122" name="Picture 2" descr="http://www.ddut-irk.ru/pub/img/News/2422/zch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4149" y="297662"/>
            <a:ext cx="3672408" cy="2717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gm2museum.files.wordpress.com/2019/03/d0bdd0b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56792"/>
            <a:ext cx="3672408" cy="4173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image.freepik.com/free-vector/_97632-80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04593"/>
            <a:ext cx="4416425" cy="3176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88571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  <a:latin typeface="Showcard Gothic" panose="04020904020102020604" pitchFamily="82" charset="0"/>
              </a:rPr>
              <a:t>My last journey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023828" y="2996952"/>
            <a:ext cx="3096344" cy="151216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3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Travelling</a:t>
            </a:r>
            <a:endParaRPr lang="ru-RU" sz="33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815484" y="4226141"/>
            <a:ext cx="3096343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Why?</a:t>
            </a:r>
            <a:endParaRPr lang="ru-RU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07504" y="2508398"/>
            <a:ext cx="3312368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Where?</a:t>
            </a:r>
            <a:endParaRPr lang="ru-RU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076056" y="5738309"/>
            <a:ext cx="3240360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How/travel?</a:t>
            </a:r>
            <a:endParaRPr lang="ru-RU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5831632" y="2508398"/>
            <a:ext cx="3312368" cy="10514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With whom?</a:t>
            </a:r>
            <a:endParaRPr lang="ru-RU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3095836" y="1417638"/>
            <a:ext cx="2952328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When?</a:t>
            </a:r>
            <a:endParaRPr lang="ru-RU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323528" y="5721990"/>
            <a:ext cx="417646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 What activities?</a:t>
            </a:r>
            <a:endParaRPr lang="ru-RU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19956" y="4226141"/>
            <a:ext cx="3240360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 How/like?</a:t>
            </a:r>
            <a:endParaRPr lang="ru-RU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94184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  <a:latin typeface="Showcard Gothic" panose="04020904020102020604" pitchFamily="82" charset="0"/>
              </a:rPr>
              <a:t>My last journey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417638"/>
            <a:ext cx="9144000" cy="4768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Where have you been to?</a:t>
            </a:r>
            <a:endParaRPr lang="ru-RU" sz="3200" b="1" dirty="0">
              <a:solidFill>
                <a:srgbClr val="0070C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When did you travel there?</a:t>
            </a:r>
            <a:endParaRPr lang="ru-RU" sz="3200" b="1" dirty="0">
              <a:solidFill>
                <a:srgbClr val="0070C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With whom did you travel?</a:t>
            </a:r>
            <a:endParaRPr lang="ru-RU" sz="3200" b="1" dirty="0">
              <a:solidFill>
                <a:srgbClr val="0070C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Why did you go to …….?</a:t>
            </a:r>
            <a:endParaRPr lang="ru-RU" sz="3200" b="1" dirty="0">
              <a:solidFill>
                <a:srgbClr val="0070C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How did you get there? </a:t>
            </a:r>
            <a:endParaRPr lang="ru-RU" sz="3200" b="1" dirty="0">
              <a:solidFill>
                <a:srgbClr val="0070C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 you like travelling by …..? Why?</a:t>
            </a:r>
            <a:r>
              <a:rPr lang="en-US" sz="32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(give your opinion)</a:t>
            </a:r>
            <a:endParaRPr lang="ru-RU" sz="2800" dirty="0">
              <a:solidFill>
                <a:srgbClr val="FF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What did you do there? 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(activities)</a:t>
            </a:r>
            <a:endParaRPr lang="ru-RU" sz="3200" dirty="0">
              <a:solidFill>
                <a:srgbClr val="FF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How did you like your journey? How was it?</a:t>
            </a:r>
            <a:endParaRPr lang="ru-RU" sz="3200" b="1" dirty="0">
              <a:solidFill>
                <a:srgbClr val="0070C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62214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  <a:latin typeface="Showcard Gothic" panose="04020904020102020604" pitchFamily="82" charset="0"/>
              </a:rPr>
              <a:t>At the airport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17638"/>
            <a:ext cx="8229600" cy="4525963"/>
          </a:xfrm>
        </p:spPr>
        <p:txBody>
          <a:bodyPr>
            <a:normAutofit fontScale="70000" lnSpcReduction="20000"/>
          </a:bodyPr>
          <a:lstStyle/>
          <a:p>
            <a:pPr marL="0" lvl="0" indent="0">
              <a:buNone/>
            </a:pPr>
            <a:r>
              <a:rPr lang="en-US" dirty="0"/>
              <a:t>-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Can I help you?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- Yes, you can. I would like a ticket to Glasgow, please.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- When are you going to fly?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- Tomorrow.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- Just a minute. I think flight 12 is the best for you.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- When is the flight?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- 9.15, madam/sir.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- Do I have to pay for luggage?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- Yes, you do.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- How much is the ticket with luggage?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- That will be 25 pounds.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- Here you are.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- Thank you. Have a nice trip!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 descr="Shanghai-airport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5220071" y="3788683"/>
            <a:ext cx="3773827" cy="2520041"/>
          </a:xfrm>
          <a:prstGeom prst="rect">
            <a:avLst/>
          </a:prstGeom>
        </p:spPr>
      </p:pic>
      <p:pic>
        <p:nvPicPr>
          <p:cNvPr id="5" name="Picture 4" descr="http://clipground.com/images/young-boy-clipart-4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6136" y="5229200"/>
            <a:ext cx="473636" cy="110586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34754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  <a:latin typeface="Showcard Gothic" panose="04020904020102020604" pitchFamily="82" charset="0"/>
              </a:rPr>
              <a:t>At the railway station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lvl="0" indent="0">
              <a:buNone/>
            </a:pPr>
            <a:r>
              <a:rPr lang="en-US" dirty="0"/>
              <a:t>-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Can I help you?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- Yes, when is the train to London, please.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- Just a minute. OK! 4.10, madam/sir.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- Do I have to change?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- No, it’s a through train.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- Excellent! Which platform?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- Platform 6.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- How much is the ticket?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- Single or return?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- Return, please.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- That will be 20 pounds.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- Here you are.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- Thanks. Good journey!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098" name="Picture 2" descr="Картинки по запросу &quot;железнодорожный вокзал лондон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717032"/>
            <a:ext cx="4876800" cy="2743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36331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[æ] - </a:t>
            </a:r>
            <a:r>
              <a:rPr lang="en-US" b="1" dirty="0">
                <a:solidFill>
                  <a:srgbClr val="FF0000"/>
                </a:solidFill>
                <a:latin typeface="Showcard Gothic" panose="04020904020102020604" pitchFamily="82" charset="0"/>
              </a:rPr>
              <a:t>travel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" name="Picture 2" descr="https://1.bp.blogspot.com/-FMTt8gWlSHI/WuC_ZRg6qzI/AAAAAAAABiQ/86-44bMxf3UMap_csuPqd4mIggiCDgLvwCLcBGAs/s1600/%25D0%25BF%25D0%25BE%25D1%2585%25D0%25BE%25D0%25B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628800"/>
            <a:ext cx="4968552" cy="4912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61029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AutoShape 2" descr="https://www.overseasattractions.com/wp-content/uploads/2015/03/regents-park-london1-700x51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8" name="AutoShape 4" descr="https://skidka-26.nethouse.ru/static/img/0000/0002/2243/22243636.a7r2ncr4ly.W665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10" name="AutoShape 6" descr="https://skidka-26.nethouse.ru/static/img/0000/0002/2243/22243636.a7r2ncr4ly.W665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251520" y="632302"/>
            <a:ext cx="864096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Your homework will be</a:t>
            </a: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:</a:t>
            </a:r>
            <a:endParaRPr kumimoji="0" lang="en-US" sz="32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Calibri" pitchFamily="34" charset="0"/>
              <a:cs typeface="Arial" panose="020B0604020202020204" pitchFamily="34" charset="0"/>
            </a:endParaRPr>
          </a:p>
          <a:p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write a composition about your last journey. </a:t>
            </a:r>
          </a:p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You may use photos of your travelling</a:t>
            </a:r>
            <a:r>
              <a:rPr lang="en-US" sz="3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r>
              <a:rPr lang="en-US" sz="3200" dirty="0"/>
              <a:t>There are two variants of writing.</a:t>
            </a:r>
            <a:endParaRPr lang="ru-RU" sz="3200" dirty="0"/>
          </a:p>
          <a:p>
            <a:r>
              <a:rPr lang="ru-RU" sz="3200" dirty="0"/>
              <a:t>1 вариант – использовать вопросы в виде плана</a:t>
            </a:r>
            <a:r>
              <a:rPr lang="en-US" sz="3200" dirty="0"/>
              <a:t>.</a:t>
            </a:r>
            <a:endParaRPr lang="ru-RU" sz="3200" dirty="0"/>
          </a:p>
          <a:p>
            <a:r>
              <a:rPr lang="ru-RU" sz="3200" dirty="0"/>
              <a:t>2 вариант – расширить сочинение, используя дополнительную информацию.</a:t>
            </a:r>
            <a:endParaRPr kumimoji="0" 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  <a:latin typeface="Showcard Gothic" panose="04020904020102020604" pitchFamily="82" charset="0"/>
              </a:rPr>
              <a:t>Sum up 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we reached the aim of the lesson?</a:t>
            </a:r>
          </a:p>
          <a:p>
            <a:r>
              <a:rPr lang="en-US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 it difficult or easy for you?</a:t>
            </a:r>
            <a:endParaRPr lang="ru-RU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4776" y="1600200"/>
            <a:ext cx="3625448" cy="4525963"/>
          </a:xfrm>
        </p:spPr>
      </p:pic>
    </p:spTree>
    <p:extLst>
      <p:ext uri="{BB962C8B-B14F-4D97-AF65-F5344CB8AC3E}">
        <p14:creationId xmlns:p14="http://schemas.microsoft.com/office/powerpoint/2010/main" val="1979601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47865" y="404664"/>
            <a:ext cx="25249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https://avatars.mds.yandex.net/get-pdb/964102/19f1298a-7982-4fd3-8397-02fa5b29e40a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3168353" cy="2506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andrey-eltsov.ru/wp-content/uploads/2017/02/DetiVPoezdke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"/>
            <a:ext cx="3347864" cy="2623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s://puzzleit.ru/files/puzzles/26/25724/_origina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61048"/>
            <a:ext cx="3137481" cy="2797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http://ds5ishim.ru/sites/default/files/logo-left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4212" y="4332038"/>
            <a:ext cx="3024336" cy="2506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s://i.pinimg.com/originals/e8/25/53/e82553daa1f938c822038a09d3f2dbc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5648" y="2883291"/>
            <a:ext cx="3168352" cy="2702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62104" y="3006622"/>
            <a:ext cx="5486400" cy="566738"/>
          </a:xfrm>
        </p:spPr>
        <p:txBody>
          <a:bodyPr>
            <a:noAutofit/>
          </a:bodyPr>
          <a:lstStyle/>
          <a:p>
            <a:pPr algn="ctr"/>
            <a:r>
              <a:rPr lang="en-US" sz="5400" dirty="0">
                <a:solidFill>
                  <a:srgbClr val="FF0000"/>
                </a:solidFill>
                <a:latin typeface="Showcard Gothic" panose="04020904020102020604" pitchFamily="82" charset="0"/>
              </a:rPr>
              <a:t>TRAVELLING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090594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169654"/>
          </a:xfrm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do you feel?</a:t>
            </a:r>
            <a:b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did you work?</a:t>
            </a:r>
            <a:b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Show!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209" y="3868391"/>
            <a:ext cx="1584176" cy="1182614"/>
          </a:xfrm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728876" y="5475104"/>
            <a:ext cx="7931224" cy="10803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very good!		     good		       bad</a:t>
            </a:r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Объект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516215" y="3863181"/>
            <a:ext cx="1584176" cy="1182614"/>
          </a:xfrm>
          <a:prstGeom prst="rect">
            <a:avLst/>
          </a:prstGeom>
        </p:spPr>
      </p:pic>
      <p:pic>
        <p:nvPicPr>
          <p:cNvPr id="9" name="Объект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03712" y="4063962"/>
            <a:ext cx="1584176" cy="1182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0308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  <a:latin typeface="Showcard Gothic" panose="04020904020102020604" pitchFamily="82" charset="0"/>
              </a:rPr>
              <a:t>Thank you for the lesson!</a:t>
            </a:r>
            <a:br>
              <a:rPr lang="en-US" dirty="0">
                <a:solidFill>
                  <a:srgbClr val="FF0000"/>
                </a:solidFill>
                <a:latin typeface="Showcard Gothic" panose="04020904020102020604" pitchFamily="82" charset="0"/>
              </a:rPr>
            </a:br>
            <a:r>
              <a:rPr lang="en-US" dirty="0">
                <a:solidFill>
                  <a:srgbClr val="FF0000"/>
                </a:solidFill>
                <a:latin typeface="Showcard Gothic" panose="04020904020102020604" pitchFamily="82" charset="0"/>
              </a:rPr>
              <a:t>Good   Luck!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146" name="Picture 2" descr="https://i.pinimg.com/originals/d5/34/69/d534699c39f9cd4f206b74bab03353f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3788" y="2132856"/>
            <a:ext cx="3816424" cy="3810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2953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20677" y="188640"/>
            <a:ext cx="64807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>
                <a:solidFill>
                  <a:srgbClr val="FF0000"/>
                </a:solidFill>
                <a:latin typeface="Showcard Gothic" panose="04020904020102020604" pitchFamily="82" charset="0"/>
                <a:cs typeface="Times New Roman" pitchFamily="18" charset="0"/>
              </a:rPr>
              <a:t>What did we do? 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4077072"/>
            <a:ext cx="87849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data.ac-illust.com/data/thumbnails/80/801219fd311663ac14c32a7e02ffae3e_t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2808312" cy="1985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.ytimg.com/vi/7caIBKscLPM/maxresdefaul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9898" y="2196582"/>
            <a:ext cx="2808312" cy="2264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lideplayer.com/slide/12991039/79/images/6/Irregular+verbs+let+%E2%80%93+let+-+let+be+%E2%80%93+was%2Fwere+-+been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877576"/>
            <a:ext cx="3744416" cy="2551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8" descr="https://www.teacherswithapps.com/wp-content/uploads/2016/09/NEW-WORDS.png"/>
          <p:cNvSpPr>
            <a:spLocks noChangeAspect="1" noChangeArrowheads="1"/>
          </p:cNvSpPr>
          <p:nvPr/>
        </p:nvSpPr>
        <p:spPr bwMode="auto">
          <a:xfrm>
            <a:off x="6084168" y="409590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10" descr="https://www.teacherswithapps.com/wp-content/uploads/2016/09/NEW-WORDS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2" descr="https://www.teacherswithapps.com/wp-content/uploads/2016/09/NEW-WORDS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8" name="Picture 14" descr="https://ds04.infourok.ru/uploads/ex/0bc1/0019d550-3e24426f/img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089077"/>
            <a:ext cx="3168352" cy="2457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s://png.pngtree.com/element_our/20190531/ourlarge/pngtree-cartoon-pupil-reading-text-png-transparent-bottom-image_130544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2" y="4095019"/>
            <a:ext cx="2942729" cy="2479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76085" y="3244334"/>
            <a:ext cx="5918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[ʤ]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76085" y="3244334"/>
            <a:ext cx="5918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[ʤ]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276085" y="3244334"/>
            <a:ext cx="5918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[ʤ]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276085" y="3244334"/>
            <a:ext cx="5918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[ʤ]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1992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  <a:latin typeface="Showcard Gothic" panose="04020904020102020604" pitchFamily="82" charset="0"/>
              </a:rPr>
              <a:t>The aim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484784"/>
            <a:ext cx="8424936" cy="1380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en-US" sz="40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revise and sum up the theme “Travelling. Transport”</a:t>
            </a:r>
            <a:endParaRPr lang="ru-RU" sz="4000" b="1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6" name="Picture 2" descr="https://www.proza.ru/pics/2017/02/11/17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8288" y="2996952"/>
            <a:ext cx="4608512" cy="360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06474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548680"/>
            <a:ext cx="68407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 ʧ ] – </a:t>
            </a:r>
            <a:r>
              <a:rPr lang="ru-RU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cheap</a:t>
            </a:r>
            <a:r>
              <a:rPr lang="ru-RU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4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catch</a:t>
            </a:r>
            <a:r>
              <a:rPr lang="ru-RU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6146" name="AutoShape 2" descr="https://ds03.infourok.ru/uploads/ex/008f/00046d5e-9f0cefdd/img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0" name="AutoShape 6" descr="https://t4.ftcdn.net/jpg/00/58/90/01/500_F_58900106_qxpiaRu59l1i8RpMRCanJNLG6BDpZ8F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 descr="Tile_Hill_train_550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99592" y="1507786"/>
            <a:ext cx="7488832" cy="4824536"/>
          </a:xfrm>
          <a:prstGeom prst="rect">
            <a:avLst/>
          </a:prstGeom>
        </p:spPr>
      </p:pic>
      <p:pic>
        <p:nvPicPr>
          <p:cNvPr id="3" name="поезд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3790" y="6332322"/>
            <a:ext cx="859818" cy="432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4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  <a:latin typeface="Showcard Gothic" panose="04020904020102020604" pitchFamily="82" charset="0"/>
              </a:rPr>
              <a:t>Magic Sound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050" name="Picture 2" descr="https://fs00.infourok.ru/images/doc/222/18020/1/img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772816"/>
            <a:ext cx="3936437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ds04.infourok.ru/uploads/ex/0cc5/000d7a44-dc90df2e/img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24944"/>
            <a:ext cx="4320480" cy="3730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thumbs.dreamstime.com/b/%D1%81%D1%87%D0%B0%D1%81%D1%82%D0%BB%D0%B8%D0%B2%D1%8B%D0%B9-%D1%85%D0%B0%D1%80%D0%B0%D0%BA%D1%82%D0%B5%D1%80-%D0%B7%D0%B5%D0%BC%D0%BB%D0%B8-2649862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5" y="0"/>
            <a:ext cx="2616225" cy="2092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12340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260648"/>
            <a:ext cx="756489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Showcard Gothic" panose="04020904020102020604" pitchFamily="82" charset="0"/>
              </a:rPr>
              <a:t>«cross out wrong words».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6" name="AutoShape 2" descr="https://ds03.infourok.ru/uploads/ex/008f/00046d5e-9f0cefdd/img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0" name="AutoShape 6" descr="https://t4.ftcdn.net/jpg/00/58/90/01/500_F_58900106_qxpiaRu59l1i8RpMRCanJNLG6BDpZ8F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03848" y="968534"/>
            <a:ext cx="230425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US" sz="4000" b="1" dirty="0">
                <a:solidFill>
                  <a:srgbClr val="0070C0"/>
                </a:solidFill>
                <a:latin typeface="Rockwell" panose="02060603020205020403" pitchFamily="18" charset="0"/>
                <a:ea typeface="Calibri" panose="020F0502020204030204" pitchFamily="34" charset="0"/>
              </a:rPr>
              <a:t>[</a:t>
            </a:r>
            <a:r>
              <a:rPr lang="en-US" sz="4000" b="1" dirty="0" err="1">
                <a:solidFill>
                  <a:srgbClr val="0070C0"/>
                </a:solidFill>
                <a:latin typeface="Rockwell" panose="02060603020205020403" pitchFamily="18" charset="0"/>
                <a:ea typeface="Calibri" panose="020F0502020204030204" pitchFamily="34" charset="0"/>
              </a:rPr>
              <a:t>ei</a:t>
            </a:r>
            <a:r>
              <a:rPr lang="en-US" sz="4000" b="1" dirty="0">
                <a:solidFill>
                  <a:srgbClr val="0070C0"/>
                </a:solidFill>
                <a:latin typeface="Rockwell" panose="02060603020205020403" pitchFamily="18" charset="0"/>
                <a:ea typeface="Calibri" panose="020F0502020204030204" pitchFamily="34" charset="0"/>
              </a:rPr>
              <a:t>]</a:t>
            </a:r>
            <a:endParaRPr lang="ru-RU" sz="40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15" name="Заголовок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Объект 15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997152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70C0"/>
                </a:solidFill>
                <a:latin typeface="Rockwell" panose="02060603020205020403" pitchFamily="18" charset="0"/>
                <a:ea typeface="Calibri" panose="020F0502020204030204" pitchFamily="34" charset="0"/>
                <a:cs typeface="Calibri" panose="020F0502020204030204" pitchFamily="34" charset="0"/>
              </a:rPr>
              <a:t>travel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70C0"/>
                </a:solidFill>
                <a:latin typeface="Rockwell" panose="02060603020205020403" pitchFamily="18" charset="0"/>
                <a:ea typeface="Calibri" panose="020F0502020204030204" pitchFamily="34" charset="0"/>
                <a:cs typeface="Calibri" panose="020F0502020204030204" pitchFamily="34" charset="0"/>
              </a:rPr>
              <a:t>seaside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70C0"/>
                </a:solidFill>
                <a:latin typeface="Rockwell" panose="02060603020205020403" pitchFamily="18" charset="0"/>
                <a:ea typeface="Calibri" panose="020F0502020204030204" pitchFamily="34" charset="0"/>
                <a:cs typeface="Calibri" panose="020F0502020204030204" pitchFamily="34" charset="0"/>
              </a:rPr>
              <a:t>steal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70C0"/>
                </a:solidFill>
                <a:latin typeface="Rockwell" panose="02060603020205020403" pitchFamily="18" charset="0"/>
                <a:ea typeface="Calibri" panose="020F0502020204030204" pitchFamily="34" charset="0"/>
                <a:cs typeface="Calibri" panose="020F0502020204030204" pitchFamily="34" charset="0"/>
              </a:rPr>
              <a:t>change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70C0"/>
                </a:solidFill>
                <a:latin typeface="Rockwell" panose="02060603020205020403" pitchFamily="18" charset="0"/>
                <a:ea typeface="Calibri" panose="020F0502020204030204" pitchFamily="34" charset="0"/>
                <a:cs typeface="Calibri" panose="020F0502020204030204" pitchFamily="34" charset="0"/>
              </a:rPr>
              <a:t>cheap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70C0"/>
                </a:solidFill>
                <a:latin typeface="Rockwell" panose="02060603020205020403" pitchFamily="18" charset="0"/>
                <a:ea typeface="Calibri" panose="020F0502020204030204" pitchFamily="34" charset="0"/>
                <a:cs typeface="Calibri" panose="020F0502020204030204" pitchFamily="34" charset="0"/>
              </a:rPr>
              <a:t>plane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70C0"/>
                </a:solidFill>
                <a:latin typeface="Rockwell" panose="02060603020205020403" pitchFamily="18" charset="0"/>
                <a:ea typeface="Calibri" panose="020F0502020204030204" pitchFamily="34" charset="0"/>
                <a:cs typeface="Calibri" panose="020F0502020204030204" pitchFamily="34" charset="0"/>
              </a:rPr>
              <a:t>fast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70C0"/>
                </a:solidFill>
                <a:latin typeface="Rockwell" panose="02060603020205020403" pitchFamily="18" charset="0"/>
                <a:ea typeface="Calibri" panose="020F0502020204030204" pitchFamily="34" charset="0"/>
                <a:cs typeface="Calibri" panose="020F0502020204030204" pitchFamily="34" charset="0"/>
              </a:rPr>
              <a:t>sad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70C0"/>
                </a:solidFill>
                <a:latin typeface="Rockwell" panose="02060603020205020403" pitchFamily="18" charset="0"/>
                <a:ea typeface="Calibri" panose="020F0502020204030204" pitchFamily="34" charset="0"/>
                <a:cs typeface="Calibri" panose="020F0502020204030204" pitchFamily="34" charset="0"/>
              </a:rPr>
              <a:t>Straight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70C0"/>
                </a:solidFill>
                <a:latin typeface="Rockwell" panose="02060603020205020403" pitchFamily="18" charset="0"/>
                <a:ea typeface="Calibri" panose="020F0502020204030204" pitchFamily="34" charset="0"/>
                <a:cs typeface="Calibri" panose="020F0502020204030204" pitchFamily="34" charset="0"/>
              </a:rPr>
              <a:t>kind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70C0"/>
                </a:solidFill>
                <a:latin typeface="Rockwell" panose="02060603020205020403" pitchFamily="18" charset="0"/>
                <a:ea typeface="Calibri" panose="020F0502020204030204" pitchFamily="34" charset="0"/>
                <a:cs typeface="Calibri" panose="020F0502020204030204" pitchFamily="34" charset="0"/>
              </a:rPr>
              <a:t>railway </a:t>
            </a:r>
          </a:p>
          <a:p>
            <a:pPr marL="0" indent="0">
              <a:spcBef>
                <a:spcPts val="0"/>
              </a:spcBef>
              <a:buNone/>
            </a:pPr>
            <a:endParaRPr lang="ru-RU" sz="2400" dirty="0"/>
          </a:p>
        </p:txBody>
      </p:sp>
      <p:sp>
        <p:nvSpPr>
          <p:cNvPr id="17" name="Объект 16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70C0"/>
                </a:solidFill>
                <a:latin typeface="Rockwell" panose="02060603020205020403" pitchFamily="18" charset="0"/>
                <a:ea typeface="Calibri" panose="020F0502020204030204" pitchFamily="34" charset="0"/>
                <a:cs typeface="Calibri" panose="020F0502020204030204" pitchFamily="34" charset="0"/>
              </a:rPr>
              <a:t>find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70C0"/>
                </a:solidFill>
                <a:latin typeface="Rockwell" panose="02060603020205020403" pitchFamily="18" charset="0"/>
                <a:ea typeface="Calibri" panose="020F0502020204030204" pitchFamily="34" charset="0"/>
                <a:cs typeface="Calibri" panose="020F0502020204030204" pitchFamily="34" charset="0"/>
              </a:rPr>
              <a:t>train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70C0"/>
                </a:solidFill>
                <a:latin typeface="Rockwell" panose="02060603020205020403" pitchFamily="18" charset="0"/>
                <a:ea typeface="Calibri" panose="020F0502020204030204" pitchFamily="34" charset="0"/>
                <a:cs typeface="Calibri" panose="020F0502020204030204" pitchFamily="34" charset="0"/>
              </a:rPr>
              <a:t>airport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70C0"/>
                </a:solidFill>
                <a:latin typeface="Rockwell" panose="02060603020205020403" pitchFamily="18" charset="0"/>
                <a:ea typeface="Calibri" panose="020F0502020204030204" pitchFamily="34" charset="0"/>
                <a:cs typeface="Calibri" panose="020F0502020204030204" pitchFamily="34" charset="0"/>
              </a:rPr>
              <a:t>arrive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70C0"/>
                </a:solidFill>
                <a:latin typeface="Rockwell" panose="02060603020205020403" pitchFamily="18" charset="0"/>
                <a:ea typeface="Calibri" panose="020F0502020204030204" pitchFamily="34" charset="0"/>
                <a:cs typeface="Calibri" panose="020F0502020204030204" pitchFamily="34" charset="0"/>
              </a:rPr>
              <a:t>stay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70C0"/>
                </a:solidFill>
                <a:latin typeface="Rockwell" panose="02060603020205020403" pitchFamily="18" charset="0"/>
                <a:ea typeface="Calibri" panose="020F0502020204030204" pitchFamily="34" charset="0"/>
                <a:cs typeface="Calibri" panose="020F0502020204030204" pitchFamily="34" charset="0"/>
              </a:rPr>
              <a:t>catch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70C0"/>
                </a:solidFill>
                <a:latin typeface="Rockwell" panose="02060603020205020403" pitchFamily="18" charset="0"/>
                <a:ea typeface="Calibri" panose="020F0502020204030204" pitchFamily="34" charset="0"/>
                <a:cs typeface="Calibri" panose="020F0502020204030204" pitchFamily="34" charset="0"/>
              </a:rPr>
              <a:t>journey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70C0"/>
                </a:solidFill>
                <a:latin typeface="Rockwell" panose="02060603020205020403" pitchFamily="18" charset="0"/>
                <a:ea typeface="Calibri" panose="020F0502020204030204" pitchFamily="34" charset="0"/>
                <a:cs typeface="Calibri" panose="020F0502020204030204" pitchFamily="34" charset="0"/>
              </a:rPr>
              <a:t>station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70C0"/>
                </a:solidFill>
                <a:latin typeface="Rockwell" panose="02060603020205020403" pitchFamily="18" charset="0"/>
                <a:ea typeface="Calibri" panose="020F0502020204030204" pitchFamily="34" charset="0"/>
                <a:cs typeface="Calibri" panose="020F0502020204030204" pitchFamily="34" charset="0"/>
              </a:rPr>
              <a:t>wind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70C0"/>
                </a:solidFill>
                <a:latin typeface="Rockwell" panose="02060603020205020403" pitchFamily="18" charset="0"/>
                <a:ea typeface="Calibri" panose="020F0502020204030204" pitchFamily="34" charset="0"/>
                <a:cs typeface="Calibri" panose="020F0502020204030204" pitchFamily="34" charset="0"/>
              </a:rPr>
              <a:t>explain 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70C0"/>
                </a:solidFill>
                <a:latin typeface="Rockwell" panose="02060603020205020403" pitchFamily="18" charset="0"/>
                <a:ea typeface="Calibri" panose="020F0502020204030204" pitchFamily="34" charset="0"/>
                <a:cs typeface="Calibri" panose="020F0502020204030204" pitchFamily="34" charset="0"/>
              </a:rPr>
              <a:t>luggage</a:t>
            </a:r>
            <a:endParaRPr lang="ru-RU" sz="24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spcBef>
                <a:spcPts val="0"/>
              </a:spcBef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891786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2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2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20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20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2000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2000"/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2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20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20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0"/>
                            </p:stCondLst>
                            <p:childTnLst>
                              <p:par>
                                <p:cTn id="4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" dur="2000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0"/>
                            </p:stCondLst>
                            <p:childTnLst>
                              <p:par>
                                <p:cTn id="5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2000"/>
                                        <p:tgtEl>
                                          <p:spTgt spid="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6000"/>
                            </p:stCondLst>
                            <p:childTnLst>
                              <p:par>
                                <p:cTn id="5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8" dur="2000"/>
                                        <p:tgtEl>
                                          <p:spTgt spid="1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 descr="https://ds03.infourok.ru/uploads/ex/008f/00046d5e-9f0cefdd/img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0" name="AutoShape 6" descr="https://t4.ftcdn.net/jpg/00/58/90/01/500_F_58900106_qxpiaRu59l1i8RpMRCanJNLG6BDpZ8F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55576" y="1268760"/>
            <a:ext cx="8592890" cy="429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Take a bus or take a train,</a:t>
            </a:r>
            <a:endParaRPr lang="ru-RU" sz="40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Take a boat or take a plane,</a:t>
            </a:r>
            <a:endParaRPr lang="ru-RU" sz="40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Take a taxi, take a car,</a:t>
            </a:r>
            <a:endParaRPr lang="ru-RU" sz="40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Maybe near or maybe far,</a:t>
            </a:r>
            <a:endParaRPr lang="ru-RU" sz="40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Take a rocket to the Moon,</a:t>
            </a:r>
            <a:endParaRPr lang="ru-RU" sz="40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But be sure to come back soon.</a:t>
            </a:r>
            <a:endParaRPr lang="ru-RU" sz="40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69888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2482</TotalTime>
  <Words>954</Words>
  <Application>Microsoft Office PowerPoint</Application>
  <PresentationFormat>Экран (4:3)</PresentationFormat>
  <Paragraphs>202</Paragraphs>
  <Slides>31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8" baseType="lpstr">
      <vt:lpstr>Arial</vt:lpstr>
      <vt:lpstr>Calibri</vt:lpstr>
      <vt:lpstr>Georgia</vt:lpstr>
      <vt:lpstr>Rockwell</vt:lpstr>
      <vt:lpstr>Showcard Gothic</vt:lpstr>
      <vt:lpstr>Times New Roman</vt:lpstr>
      <vt:lpstr>Тема Office</vt:lpstr>
      <vt:lpstr>Презентация PowerPoint</vt:lpstr>
      <vt:lpstr>Презентация PowerPoint</vt:lpstr>
      <vt:lpstr>TRAVELLING</vt:lpstr>
      <vt:lpstr>Презентация PowerPoint</vt:lpstr>
      <vt:lpstr>The aim</vt:lpstr>
      <vt:lpstr>Презентация PowerPoint</vt:lpstr>
      <vt:lpstr>Magic Sound</vt:lpstr>
      <vt:lpstr>Презентация PowerPoint</vt:lpstr>
      <vt:lpstr>Презентация PowerPoint</vt:lpstr>
      <vt:lpstr>Презентация PowerPoint</vt:lpstr>
      <vt:lpstr>[ə:] - journey</vt:lpstr>
      <vt:lpstr>Magic Word</vt:lpstr>
      <vt:lpstr>Презентация PowerPoint</vt:lpstr>
      <vt:lpstr>[ ʤ ] - change</vt:lpstr>
      <vt:lpstr>Magic Grammar</vt:lpstr>
      <vt:lpstr>Modal verbs</vt:lpstr>
      <vt:lpstr>Презентация PowerPoint</vt:lpstr>
      <vt:lpstr>Find mistakes</vt:lpstr>
      <vt:lpstr>Find mistakes</vt:lpstr>
      <vt:lpstr>Irregular verbs</vt:lpstr>
      <vt:lpstr>[ɔı] - voyage  </vt:lpstr>
      <vt:lpstr>Magic Talk</vt:lpstr>
      <vt:lpstr>My last journey</vt:lpstr>
      <vt:lpstr>My last journey</vt:lpstr>
      <vt:lpstr>At the airport</vt:lpstr>
      <vt:lpstr>At the railway station</vt:lpstr>
      <vt:lpstr>[æ] - travel </vt:lpstr>
      <vt:lpstr>Презентация PowerPoint</vt:lpstr>
      <vt:lpstr>Sum up !</vt:lpstr>
      <vt:lpstr>How do you feel? How did you work? Show!</vt:lpstr>
      <vt:lpstr>Thank you for the lesson! Good   Luck!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Алексей</dc:creator>
  <cp:lastModifiedBy>DNS</cp:lastModifiedBy>
  <cp:revision>112</cp:revision>
  <dcterms:created xsi:type="dcterms:W3CDTF">2017-10-01T07:02:44Z</dcterms:created>
  <dcterms:modified xsi:type="dcterms:W3CDTF">2024-08-08T12:46:09Z</dcterms:modified>
</cp:coreProperties>
</file>